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80" r:id="rId3"/>
    <p:sldId id="289" r:id="rId4"/>
    <p:sldId id="290" r:id="rId5"/>
    <p:sldId id="291" r:id="rId6"/>
    <p:sldId id="259" r:id="rId7"/>
    <p:sldId id="279" r:id="rId8"/>
    <p:sldId id="261" r:id="rId9"/>
    <p:sldId id="282" r:id="rId10"/>
    <p:sldId id="265" r:id="rId11"/>
    <p:sldId id="293" r:id="rId12"/>
    <p:sldId id="283" r:id="rId13"/>
    <p:sldId id="284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ng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72712" autoAdjust="0"/>
  </p:normalViewPr>
  <p:slideViewPr>
    <p:cSldViewPr>
      <p:cViewPr>
        <p:scale>
          <a:sx n="10" d="100"/>
          <a:sy n="10" d="100"/>
        </p:scale>
        <p:origin x="-4218" y="-1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BCB01-1C51-47C9-BFB4-34354C1D4F1C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9E158-8C64-4303-BF23-B4090BBA7B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715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峯：</a:t>
            </a:r>
            <a:endParaRPr lang="en-US" altLang="zh-TW" dirty="0" smtClean="0"/>
          </a:p>
          <a:p>
            <a:r>
              <a:rPr lang="zh-TW" altLang="en-US" dirty="0" smtClean="0"/>
              <a:t>回覆</a:t>
            </a:r>
            <a:r>
              <a:rPr lang="en-US" altLang="zh-TW" dirty="0" smtClean="0"/>
              <a:t>PPT</a:t>
            </a:r>
            <a:r>
              <a:rPr lang="zh-TW" altLang="en-US" dirty="0" smtClean="0"/>
              <a:t> </a:t>
            </a:r>
            <a:r>
              <a:rPr lang="en-US" altLang="zh-TW" dirty="0" smtClean="0"/>
              <a:t>@2018/01/07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876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2018/01/09</a:t>
            </a:r>
          </a:p>
          <a:p>
            <a:r>
              <a:rPr lang="zh-TW" altLang="en-US" dirty="0" smtClean="0"/>
              <a:t>峯：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目前差：目檢確認</a:t>
            </a:r>
            <a:endParaRPr lang="en-US" altLang="zh-TW" b="1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---</a:t>
            </a:r>
          </a:p>
          <a:p>
            <a:r>
              <a:rPr lang="zh-TW" altLang="en-US" dirty="0" smtClean="0"/>
              <a:t>峯：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Question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有些重複的指令被削去後，在目檢中不會確認，在目檢確認中是否要出現確認呢？？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EX.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排程設定：</a:t>
            </a:r>
            <a:endParaRPr lang="en-US" altLang="zh-TW" dirty="0" smtClean="0"/>
          </a:p>
          <a:p>
            <a:r>
              <a:rPr lang="zh-TW" altLang="en-US" dirty="0" smtClean="0"/>
              <a:t>「 </a:t>
            </a:r>
            <a:r>
              <a:rPr lang="en-US" altLang="zh-TW" dirty="0" smtClean="0"/>
              <a:t>00:00</a:t>
            </a:r>
            <a:r>
              <a:rPr lang="zh-TW" altLang="en-US" dirty="0" smtClean="0"/>
              <a:t> 藍光亮度</a:t>
            </a:r>
            <a:r>
              <a:rPr lang="en-US" altLang="zh-TW" dirty="0" smtClean="0"/>
              <a:t>10</a:t>
            </a:r>
            <a:r>
              <a:rPr lang="zh-TW" altLang="en-US" dirty="0" smtClean="0"/>
              <a:t> 」 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01:00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02:00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 smtClean="0"/>
              <a:t>「</a:t>
            </a:r>
            <a:r>
              <a:rPr lang="en-US" altLang="zh-TW" dirty="0" smtClean="0"/>
              <a:t>03:00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「</a:t>
            </a:r>
            <a:r>
              <a:rPr lang="en-US" altLang="zh-TW" dirty="0" smtClean="0"/>
              <a:t>04:00</a:t>
            </a:r>
            <a:r>
              <a:rPr lang="zh-TW" altLang="en-US" baseline="0" dirty="0" smtClean="0"/>
              <a:t> 藍光亮度</a:t>
            </a:r>
            <a:r>
              <a:rPr lang="en-US" altLang="zh-TW" baseline="0" dirty="0" smtClean="0"/>
              <a:t>15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/>
              <a:t>依照現有的程式架構會出現</a:t>
            </a:r>
            <a:endParaRPr lang="en-US" altLang="zh-TW" b="1" dirty="0" smtClean="0"/>
          </a:p>
          <a:p>
            <a:r>
              <a:rPr lang="zh-TW" altLang="en-US" dirty="0" smtClean="0"/>
              <a:t>削去後只會出現</a:t>
            </a:r>
            <a:endParaRPr lang="en-US" altLang="zh-TW" b="0" dirty="0" smtClean="0"/>
          </a:p>
          <a:p>
            <a:r>
              <a:rPr lang="zh-TW" altLang="en-US" dirty="0" smtClean="0"/>
              <a:t>「 </a:t>
            </a:r>
            <a:r>
              <a:rPr lang="en-US" altLang="zh-TW" dirty="0" smtClean="0"/>
              <a:t>00:00</a:t>
            </a:r>
            <a:r>
              <a:rPr lang="zh-TW" altLang="en-US" dirty="0" smtClean="0"/>
              <a:t> 藍光亮度</a:t>
            </a:r>
            <a:r>
              <a:rPr lang="en-US" altLang="zh-TW" dirty="0" smtClean="0"/>
              <a:t>10</a:t>
            </a:r>
            <a:r>
              <a:rPr lang="zh-TW" altLang="en-US" dirty="0" smtClean="0"/>
              <a:t> 」 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01:00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「</a:t>
            </a:r>
            <a:r>
              <a:rPr lang="en-US" altLang="zh-TW" dirty="0" smtClean="0"/>
              <a:t>04:00</a:t>
            </a:r>
            <a:r>
              <a:rPr lang="zh-TW" altLang="en-US" baseline="0" dirty="0" smtClean="0"/>
              <a:t> 藍光亮度</a:t>
            </a:r>
            <a:r>
              <a:rPr lang="en-US" altLang="zh-TW" baseline="0" dirty="0" smtClean="0"/>
              <a:t>15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 smtClean="0"/>
              <a:t>另一種可能比較好的方案是出現：</a:t>
            </a:r>
            <a:endParaRPr lang="en-US" altLang="zh-TW" b="1" dirty="0" smtClean="0"/>
          </a:p>
          <a:p>
            <a:r>
              <a:rPr lang="zh-TW" altLang="en-US" dirty="0" smtClean="0"/>
              <a:t>「 </a:t>
            </a:r>
            <a:r>
              <a:rPr lang="en-US" altLang="zh-TW" dirty="0" smtClean="0"/>
              <a:t>00:00</a:t>
            </a:r>
            <a:r>
              <a:rPr lang="zh-TW" altLang="en-US" dirty="0" smtClean="0"/>
              <a:t> 藍光亮度</a:t>
            </a:r>
            <a:r>
              <a:rPr lang="en-US" altLang="zh-TW" dirty="0" smtClean="0"/>
              <a:t>10</a:t>
            </a:r>
            <a:r>
              <a:rPr lang="zh-TW" altLang="en-US" dirty="0" smtClean="0"/>
              <a:t> 」 </a:t>
            </a:r>
            <a:endParaRPr lang="en-US" altLang="zh-TW" dirty="0" smtClean="0"/>
          </a:p>
          <a:p>
            <a:r>
              <a:rPr lang="zh-TW" altLang="en-US" baseline="0" dirty="0" smtClean="0"/>
              <a:t>「</a:t>
            </a:r>
            <a:r>
              <a:rPr lang="en-US" altLang="zh-TW" dirty="0" smtClean="0"/>
              <a:t>01:00</a:t>
            </a:r>
            <a:r>
              <a:rPr lang="zh-TW" altLang="en-US" dirty="0" smtClean="0"/>
              <a:t>～</a:t>
            </a:r>
            <a:r>
              <a:rPr lang="en-US" altLang="zh-TW" dirty="0" smtClean="0"/>
              <a:t>03:00</a:t>
            </a:r>
            <a:r>
              <a:rPr lang="zh-TW" altLang="en-US" dirty="0" smtClean="0"/>
              <a:t>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「</a:t>
            </a:r>
            <a:r>
              <a:rPr lang="en-US" altLang="zh-TW" dirty="0" smtClean="0"/>
              <a:t>04:00</a:t>
            </a:r>
            <a:r>
              <a:rPr lang="zh-TW" altLang="en-US" baseline="0" dirty="0" smtClean="0"/>
              <a:t> 藍光亮度</a:t>
            </a:r>
            <a:r>
              <a:rPr lang="en-US" altLang="zh-TW" baseline="0" dirty="0" smtClean="0"/>
              <a:t>15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這樣子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程式改動會比較大，因為用之前的設計方式本來就不是專為目檢功能設計的，照上面方案的方式，傳送排程的程式要整個大調整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中正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用比較好的方案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29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  <a:endParaRPr lang="en-US" altLang="zh-TW" dirty="0" smtClean="0"/>
          </a:p>
          <a:p>
            <a:r>
              <a:rPr lang="zh-TW" altLang="en-US" dirty="0" smtClean="0"/>
              <a:t>執行手動</a:t>
            </a:r>
            <a:r>
              <a:rPr lang="en-US" altLang="zh-TW" dirty="0" smtClean="0"/>
              <a:t>/</a:t>
            </a:r>
            <a:r>
              <a:rPr lang="zh-TW" altLang="en-US" dirty="0" smtClean="0"/>
              <a:t>執行排程的部分，</a:t>
            </a:r>
            <a:r>
              <a:rPr lang="zh-TW" altLang="en-US" sz="1200" b="1" dirty="0" smtClean="0">
                <a:solidFill>
                  <a:srgbClr val="FF0000"/>
                </a:solidFill>
                <a:latin typeface="Adobe Gothic Std B" pitchFamily="34" charset="-128"/>
              </a:rPr>
              <a:t>等到普信指令</a:t>
            </a:r>
            <a:r>
              <a:rPr lang="en-US" altLang="zh-TW" sz="1200" b="1" dirty="0" smtClean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OK</a:t>
            </a:r>
            <a:r>
              <a:rPr lang="zh-TW" altLang="en-US" sz="1200" b="1" dirty="0" smtClean="0">
                <a:solidFill>
                  <a:srgbClr val="FF0000"/>
                </a:solidFill>
                <a:latin typeface="Adobe Gothic Std B" pitchFamily="34" charset="-128"/>
              </a:rPr>
              <a:t>才會弄</a:t>
            </a:r>
            <a:endParaRPr lang="en-US" altLang="zh-TW" sz="1200" b="1" dirty="0" smtClean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  <a:p>
            <a:r>
              <a:rPr lang="en-US" altLang="zh-TW" dirty="0" smtClean="0"/>
              <a:t>---</a:t>
            </a:r>
          </a:p>
          <a:p>
            <a:r>
              <a:rPr lang="zh-TW" altLang="en-US" dirty="0" smtClean="0"/>
              <a:t>峯：               </a:t>
            </a:r>
            <a:endParaRPr lang="en-US" altLang="zh-TW" dirty="0" smtClean="0"/>
          </a:p>
          <a:p>
            <a:r>
              <a:rPr lang="zh-TW" altLang="en-US" dirty="0" smtClean="0"/>
              <a:t>顯示紅字的部分，離整點差十分鐘以內，我就顯示紅色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Question</a:t>
            </a:r>
            <a:br>
              <a:rPr lang="en-US" altLang="zh-TW" dirty="0" smtClean="0"/>
            </a:br>
            <a:r>
              <a:rPr lang="zh-TW" altLang="en-US" dirty="0" smtClean="0"/>
              <a:t>「關燈」  是指 亮度</a:t>
            </a:r>
            <a:r>
              <a:rPr lang="en-US" altLang="zh-TW" dirty="0" smtClean="0"/>
              <a:t>0</a:t>
            </a:r>
            <a:r>
              <a:rPr lang="zh-TW" altLang="en-US" dirty="0" smtClean="0"/>
              <a:t>，但是風扇不會過一分鐘停止的狀態吧？？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如果答案為是，那原本的，「關機」指令（風扇會停止）還需要嗎？？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中正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就是關燈的指令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82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這部分操作起來，有點疑問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如果在藍芽訊號不好的情況下，會跳一直出現這個視窗</a:t>
            </a:r>
            <a:endParaRPr lang="en-US" altLang="zh-TW" sz="1200" i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34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14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16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功能無變，介面調整</a:t>
            </a:r>
            <a:endParaRPr lang="en-US" altLang="zh-TW" sz="1200" i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888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峯：目檢確認還無法</a:t>
            </a:r>
            <a:endParaRPr lang="en-US" altLang="zh-TW" sz="120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------------------------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「請任意連接一個裝置當  </a:t>
            </a:r>
            <a:r>
              <a:rPr lang="en-US" altLang="zh-TW" sz="1200" i="0" dirty="0" smtClean="0"/>
              <a:t>Host</a:t>
            </a:r>
            <a:r>
              <a:rPr lang="zh-TW" altLang="en-US" sz="1200" i="0" dirty="0" smtClean="0"/>
              <a:t> ，其餘已被加入的裝置為 </a:t>
            </a:r>
            <a:r>
              <a:rPr lang="en-US" altLang="zh-TW" sz="1200" i="0" dirty="0" smtClean="0"/>
              <a:t>Slave</a:t>
            </a:r>
            <a:r>
              <a:rPr lang="zh-TW" altLang="en-US" sz="1200" i="0" dirty="0" smtClean="0"/>
              <a:t> </a:t>
            </a:r>
            <a:r>
              <a:rPr lang="en-US" altLang="zh-TW" sz="1200" i="0" dirty="0" smtClean="0"/>
              <a:t>.</a:t>
            </a:r>
            <a:r>
              <a:rPr lang="zh-TW" altLang="en-US" sz="1200" i="0" dirty="0" smtClean="0"/>
              <a:t>」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應該再加一段成為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「請任意連接一個裝置當  </a:t>
            </a:r>
            <a:r>
              <a:rPr lang="en-US" altLang="zh-TW" sz="1200" i="0" dirty="0" smtClean="0"/>
              <a:t>Host</a:t>
            </a:r>
            <a:r>
              <a:rPr lang="zh-TW" altLang="en-US" sz="1200" i="0" dirty="0" smtClean="0"/>
              <a:t> ，其餘已被加入的裝置為 </a:t>
            </a:r>
            <a:r>
              <a:rPr lang="en-US" altLang="zh-TW" sz="1200" i="0" dirty="0" smtClean="0"/>
              <a:t>Slave</a:t>
            </a:r>
            <a:r>
              <a:rPr lang="zh-TW" altLang="en-US" sz="1200" i="0" dirty="0" smtClean="0"/>
              <a:t>，</a:t>
            </a:r>
            <a:r>
              <a:rPr lang="zh-TW" altLang="en-US" sz="1200" b="1" i="0" dirty="0" smtClean="0"/>
              <a:t>未被加入的裝置不會做任何動作</a:t>
            </a:r>
            <a:r>
              <a:rPr lang="zh-TW" altLang="en-US" sz="1200" i="0" dirty="0" smtClean="0"/>
              <a:t>」</a:t>
            </a: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中正</a:t>
            </a:r>
            <a:r>
              <a:rPr lang="en-US" altLang="zh-TW" sz="120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請於已加入的裝置中擇一點選其藍芽符號做連結當 </a:t>
            </a:r>
            <a:r>
              <a:rPr lang="en-US" altLang="zh-TW" sz="1200" dirty="0" smtClean="0"/>
              <a:t>Host</a:t>
            </a:r>
            <a:r>
              <a:rPr lang="zh-TW" altLang="en-US" sz="1200" dirty="0" smtClean="0"/>
              <a:t> ，其餘已被加入的裝置為 </a:t>
            </a:r>
            <a:r>
              <a:rPr lang="en-US" altLang="zh-TW" sz="1200" dirty="0" smtClean="0"/>
              <a:t>Slave</a:t>
            </a:r>
            <a:r>
              <a:rPr lang="zh-TW" altLang="en-US" sz="1200" dirty="0" smtClean="0"/>
              <a:t>，</a:t>
            </a:r>
            <a:r>
              <a:rPr lang="zh-TW" altLang="en-US" sz="1200" b="1" i="0" dirty="0" smtClean="0"/>
              <a:t>未被加入的裝置不會做任何動作</a:t>
            </a:r>
            <a:endParaRPr lang="en-US" altLang="zh-TW" sz="120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683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20180109</a:t>
            </a:r>
            <a:r>
              <a:rPr lang="zh-TW" altLang="en-US" dirty="0" smtClean="0"/>
              <a:t> 峯：</a:t>
            </a:r>
            <a:endParaRPr lang="en-US" altLang="zh-TW" dirty="0" smtClean="0"/>
          </a:p>
          <a:p>
            <a:r>
              <a:rPr lang="en-US" altLang="zh-TW" dirty="0" smtClean="0"/>
              <a:t>2018</a:t>
            </a:r>
            <a:r>
              <a:rPr lang="zh-TW" altLang="en-US" dirty="0" smtClean="0"/>
              <a:t>以前舊版的裝置，時間校正無法使用（指令不一樣）</a:t>
            </a:r>
            <a:endParaRPr lang="en-US" altLang="zh-TW" dirty="0" smtClean="0"/>
          </a:p>
          <a:p>
            <a:r>
              <a:rPr lang="zh-TW" altLang="en-US" b="1" dirty="0" smtClean="0"/>
              <a:t>目前差：目檢確認</a:t>
            </a:r>
            <a:endParaRPr lang="en-US" altLang="zh-TW" b="1" dirty="0" smtClean="0"/>
          </a:p>
          <a:p>
            <a:r>
              <a:rPr lang="en-US" altLang="zh-TW" dirty="0" smtClean="0"/>
              <a:t>----</a:t>
            </a:r>
          </a:p>
          <a:p>
            <a:r>
              <a:rPr lang="zh-TW" altLang="en-US" dirty="0" smtClean="0"/>
              <a:t>峯：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「下面的主要頁面多加時間校正的鈕，因為時間每年誤差 </a:t>
            </a:r>
            <a:r>
              <a:rPr lang="en-US" altLang="zh-TW" sz="1200" dirty="0" smtClean="0">
                <a:solidFill>
                  <a:srgbClr val="FF0000"/>
                </a:solidFill>
              </a:rPr>
              <a:t>8</a:t>
            </a:r>
            <a:r>
              <a:rPr lang="zh-TW" altLang="en-US" sz="1200" dirty="0" smtClean="0">
                <a:solidFill>
                  <a:srgbClr val="FF0000"/>
                </a:solidFill>
              </a:rPr>
              <a:t> 分鐘，建議每個月校正一次 」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這邊不太懂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中正</a:t>
            </a:r>
            <a:r>
              <a:rPr lang="en-US" altLang="zh-TW" sz="1200" dirty="0" smtClean="0">
                <a:solidFill>
                  <a:srgbClr val="FF0000"/>
                </a:solidFill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FF0000"/>
                </a:solidFill>
              </a:rPr>
              <a:t>已回復</a:t>
            </a:r>
            <a:endParaRPr lang="en-US" altLang="zh-TW" sz="1200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目前差：目檢確認</a:t>
            </a:r>
            <a:endParaRPr lang="en-US" altLang="zh-TW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i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61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  <a:p>
            <a:endParaRPr lang="en-US" altLang="zh-TW" sz="1200" dirty="0" smtClean="0">
              <a:solidFill>
                <a:srgbClr val="FF0000"/>
              </a:solidFill>
            </a:endParaRPr>
          </a:p>
          <a:p>
            <a:r>
              <a:rPr lang="zh-TW" altLang="en-US" sz="1200" b="1" dirty="0" smtClean="0">
                <a:solidFill>
                  <a:srgbClr val="FF0000"/>
                </a:solidFill>
              </a:rPr>
              <a:t>以下開發中</a:t>
            </a: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1. </a:t>
            </a:r>
            <a:r>
              <a:rPr lang="zh-TW" altLang="en-US" sz="1200" dirty="0" smtClean="0">
                <a:solidFill>
                  <a:srgbClr val="FF0000"/>
                </a:solidFill>
              </a:rPr>
              <a:t>排程圖表指令把不必要重複的削去</a:t>
            </a: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2. </a:t>
            </a:r>
            <a:r>
              <a:rPr lang="zh-TW" altLang="en-US" sz="1200" dirty="0" smtClean="0">
                <a:solidFill>
                  <a:srgbClr val="FF0000"/>
                </a:solidFill>
              </a:rPr>
              <a:t>新增群組的裝置，排程沒有改變，就只同步更動群組的裝置</a:t>
            </a: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3. </a:t>
            </a:r>
            <a:r>
              <a:rPr lang="zh-TW" altLang="en-US" sz="1200" dirty="0" smtClean="0">
                <a:solidFill>
                  <a:srgbClr val="FF0000"/>
                </a:solidFill>
              </a:rPr>
              <a:t>排程設定，該組時間排程內沒有更動，只有更動群組，也只傳送指令到更改的群組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58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i="0" dirty="0" smtClean="0"/>
              <a:t>2018/01/09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i="0" dirty="0" smtClean="0"/>
              <a:t>峯：</a:t>
            </a:r>
            <a:r>
              <a:rPr lang="en-US" altLang="zh-TW" sz="1200" i="0" dirty="0" smtClean="0"/>
              <a:t>Ok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9E158-8C64-4303-BF23-B4090BBA7B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0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5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77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1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00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56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52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5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5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7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01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13DEA-665C-4879-B35C-1E5C98CD3353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5D00C-9886-4E5B-BBB2-97B8058A5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4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tiff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.tiff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2.jpeg"/><Relationship Id="rId4" Type="http://schemas.openxmlformats.org/officeDocument/2006/relationships/image" Target="../media/image16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時間校正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風扇調整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排程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手動與排程間的切換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5.</a:t>
            </a:r>
            <a:r>
              <a:rPr lang="zh-TW" altLang="en-US" dirty="0" smtClean="0"/>
              <a:t>重新連線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需更改的小地方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180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063132" y="-6652120"/>
            <a:ext cx="49973552" cy="2930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654645" y="-176380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3.</a:t>
            </a:r>
            <a:r>
              <a:rPr lang="zh-TW" altLang="en-US" sz="6000" dirty="0" smtClean="0"/>
              <a:t> 排程視窗編輯</a:t>
            </a:r>
            <a:endParaRPr lang="zh-TW" altLang="en-US" sz="6000" dirty="0"/>
          </a:p>
        </p:txBody>
      </p:sp>
      <p:pic>
        <p:nvPicPr>
          <p:cNvPr id="28" name="Picture 3" descr="C:\Users\wu\Desktop\6087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" b="9876"/>
          <a:stretch/>
        </p:blipFill>
        <p:spPr bwMode="auto">
          <a:xfrm>
            <a:off x="-10284261" y="777788"/>
            <a:ext cx="3762731" cy="57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-6521530" y="6250396"/>
            <a:ext cx="18538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6539845" y="578873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按傳送指令後</a:t>
            </a:r>
            <a:endParaRPr lang="zh-TW" altLang="en-US" sz="2400" dirty="0"/>
          </a:p>
        </p:txBody>
      </p:sp>
      <p:pic>
        <p:nvPicPr>
          <p:cNvPr id="4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4536799" y="167574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/>
          <p:cNvGrpSpPr/>
          <p:nvPr/>
        </p:nvGrpSpPr>
        <p:grpSpPr>
          <a:xfrm>
            <a:off x="-4091648" y="633772"/>
            <a:ext cx="4954714" cy="5365847"/>
            <a:chOff x="-4429000" y="1340768"/>
            <a:chExt cx="3906207" cy="4251059"/>
          </a:xfrm>
        </p:grpSpPr>
        <p:sp>
          <p:nvSpPr>
            <p:cNvPr id="42" name="文字方塊 41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8" name="圓角矩形 47"/>
          <p:cNvSpPr/>
          <p:nvPr/>
        </p:nvSpPr>
        <p:spPr>
          <a:xfrm>
            <a:off x="-4281772" y="13600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51" name="圓角矩形 50"/>
          <p:cNvSpPr/>
          <p:nvPr/>
        </p:nvSpPr>
        <p:spPr>
          <a:xfrm>
            <a:off x="-2954633" y="13600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9:00</a:t>
            </a:r>
            <a:endParaRPr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-1617476" y="135385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53" name="圓角矩形 52"/>
          <p:cNvSpPr/>
          <p:nvPr/>
        </p:nvSpPr>
        <p:spPr>
          <a:xfrm>
            <a:off x="-249324" y="13600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1707666" y="3666819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621395" y="319974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群組 127"/>
          <p:cNvGrpSpPr/>
          <p:nvPr/>
        </p:nvGrpSpPr>
        <p:grpSpPr>
          <a:xfrm>
            <a:off x="5066546" y="786172"/>
            <a:ext cx="4954714" cy="5365847"/>
            <a:chOff x="-4429000" y="1340768"/>
            <a:chExt cx="3906207" cy="4251059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134" name="圓角矩形 133"/>
          <p:cNvSpPr/>
          <p:nvPr/>
        </p:nvSpPr>
        <p:spPr>
          <a:xfrm>
            <a:off x="4876422" y="15124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6215829" y="150625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11:00</a:t>
            </a:r>
            <a:endParaRPr lang="zh-TW" altLang="en-US" dirty="0"/>
          </a:p>
        </p:txBody>
      </p:sp>
      <p:sp>
        <p:nvSpPr>
          <p:cNvPr id="136" name="圓角矩形 135"/>
          <p:cNvSpPr/>
          <p:nvPr/>
        </p:nvSpPr>
        <p:spPr>
          <a:xfrm>
            <a:off x="7540718" y="150625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137" name="圓角矩形 136"/>
          <p:cNvSpPr/>
          <p:nvPr/>
        </p:nvSpPr>
        <p:spPr>
          <a:xfrm>
            <a:off x="8908870" y="151240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-3984336" y="5863950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下一步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84007" y="6089228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下一步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962007" y="2898523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下一步</a:t>
            </a:r>
            <a:endParaRPr lang="zh-TW" altLang="en-US" sz="3600" dirty="0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1707667" y="4738228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-6278883" y="2575357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39" name="直線單箭頭接點 38"/>
          <p:cNvCxnSpPr/>
          <p:nvPr/>
        </p:nvCxnSpPr>
        <p:spPr>
          <a:xfrm flipH="1">
            <a:off x="-6448537" y="3221688"/>
            <a:ext cx="1780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2080427" y="488224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11166083" y="3501008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pic>
        <p:nvPicPr>
          <p:cNvPr id="6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4077056" y="355413"/>
            <a:ext cx="5629801" cy="66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群組 65"/>
          <p:cNvGrpSpPr/>
          <p:nvPr/>
        </p:nvGrpSpPr>
        <p:grpSpPr>
          <a:xfrm>
            <a:off x="14522207" y="821611"/>
            <a:ext cx="4954714" cy="5365847"/>
            <a:chOff x="-4429000" y="1340768"/>
            <a:chExt cx="3906207" cy="4251059"/>
          </a:xfrm>
        </p:grpSpPr>
        <p:sp>
          <p:nvSpPr>
            <p:cNvPr id="67" name="文字方塊 66"/>
            <p:cNvSpPr txBox="1"/>
            <p:nvPr/>
          </p:nvSpPr>
          <p:spPr>
            <a:xfrm>
              <a:off x="-4429000" y="2226917"/>
              <a:ext cx="3808524" cy="3364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</a:t>
              </a:r>
              <a:r>
                <a:rPr lang="zh-TW" altLang="en-US" dirty="0"/>
                <a:t>排程</a:t>
              </a:r>
              <a:r>
                <a:rPr lang="zh-TW" altLang="en-US" dirty="0" smtClean="0"/>
                <a:t>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</a:t>
              </a:r>
              <a:r>
                <a:rPr lang="zh-TW" altLang="en-US" dirty="0" smtClean="0"/>
                <a:t>關閉</a:t>
              </a: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  <a:p>
              <a:pPr marL="342900" indent="-342900">
                <a:buFontTx/>
                <a:buAutoNum type="arabicPeriod" startAt="3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endParaRPr lang="en-US" altLang="zh-TW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-4429000" y="1340768"/>
              <a:ext cx="3690097" cy="5302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     目檢確認    </a:t>
              </a:r>
              <a:endParaRPr lang="zh-TW" altLang="en-US" sz="3600" b="1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70" name="圓角矩形 69"/>
          <p:cNvSpPr/>
          <p:nvPr/>
        </p:nvSpPr>
        <p:spPr>
          <a:xfrm>
            <a:off x="14332083" y="154784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71" name="圓角矩形 70"/>
          <p:cNvSpPr/>
          <p:nvPr/>
        </p:nvSpPr>
        <p:spPr>
          <a:xfrm>
            <a:off x="15671490" y="154169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12:00</a:t>
            </a:r>
            <a:endParaRPr lang="zh-TW" altLang="en-US" dirty="0"/>
          </a:p>
        </p:txBody>
      </p:sp>
      <p:sp>
        <p:nvSpPr>
          <p:cNvPr id="72" name="圓角矩形 71"/>
          <p:cNvSpPr/>
          <p:nvPr/>
        </p:nvSpPr>
        <p:spPr>
          <a:xfrm>
            <a:off x="16996379" y="154169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73" name="圓角矩形 72"/>
          <p:cNvSpPr/>
          <p:nvPr/>
        </p:nvSpPr>
        <p:spPr>
          <a:xfrm>
            <a:off x="18364531" y="1547840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14739668" y="6124667"/>
            <a:ext cx="45732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 上一步    開啟綠燈     下一步</a:t>
            </a:r>
            <a:endParaRPr lang="en-US" altLang="zh-TW" sz="2400" dirty="0" smtClean="0"/>
          </a:p>
        </p:txBody>
      </p:sp>
      <p:cxnSp>
        <p:nvCxnSpPr>
          <p:cNvPr id="76" name="直線單箭頭接點 75"/>
          <p:cNvCxnSpPr/>
          <p:nvPr/>
        </p:nvCxnSpPr>
        <p:spPr>
          <a:xfrm flipV="1">
            <a:off x="10836510" y="4063800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 flipH="1">
            <a:off x="10839718" y="4794908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11212478" y="493892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0629784" y="3374431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20300211" y="3937223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>
            <a:off x="20303419" y="4668331"/>
            <a:ext cx="2481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0676179" y="4812347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pic>
        <p:nvPicPr>
          <p:cNvPr id="58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3411740" y="740377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23722860" y="981396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3658475" y="5434730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23510104" y="1940142"/>
            <a:ext cx="4790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09:00</a:t>
            </a:r>
            <a:r>
              <a:rPr lang="zh-TW" altLang="en-US" sz="2800" dirty="0" smtClean="0"/>
              <a:t>   </a:t>
            </a:r>
            <a:r>
              <a:rPr lang="en-US" altLang="zh-TW" sz="2800" dirty="0" smtClean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 smtClean="0"/>
              <a:t>30</a:t>
            </a:r>
          </a:p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11:00</a:t>
            </a:r>
            <a:r>
              <a:rPr lang="zh-TW" altLang="en-US" sz="2800" dirty="0" smtClean="0"/>
              <a:t>   </a:t>
            </a:r>
            <a:r>
              <a:rPr lang="en-US" altLang="zh-TW" sz="2800" dirty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/>
              <a:t>30</a:t>
            </a:r>
          </a:p>
          <a:p>
            <a:r>
              <a:rPr lang="en-US" altLang="zh-TW" sz="2800" dirty="0" smtClean="0"/>
              <a:t>Sunlight-1 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12:00</a:t>
            </a:r>
            <a:r>
              <a:rPr lang="zh-TW" altLang="en-US" sz="2800" dirty="0" smtClean="0"/>
              <a:t>   </a:t>
            </a:r>
            <a:r>
              <a:rPr lang="en-US" altLang="zh-TW" sz="2800" dirty="0"/>
              <a:t>5 M  </a:t>
            </a:r>
            <a:r>
              <a:rPr lang="zh-TW" altLang="en-US" sz="2800" dirty="0" smtClean="0"/>
              <a:t>亮度</a:t>
            </a:r>
            <a:r>
              <a:rPr lang="en-US" altLang="zh-TW" sz="2800" dirty="0" smtClean="0"/>
              <a:t>30</a:t>
            </a:r>
          </a:p>
          <a:p>
            <a:r>
              <a:rPr lang="zh-TW" altLang="en-US" sz="2800" dirty="0"/>
              <a:t> </a:t>
            </a:r>
            <a:r>
              <a:rPr lang="zh-TW" altLang="en-US" sz="2800" dirty="0" smtClean="0"/>
              <a:t>                          </a:t>
            </a:r>
            <a:r>
              <a:rPr lang="en-US" altLang="zh-TW" sz="2800" dirty="0" smtClean="0"/>
              <a:t>.</a:t>
            </a:r>
          </a:p>
          <a:p>
            <a:r>
              <a:rPr lang="zh-TW" altLang="en-US" sz="2800" dirty="0" smtClean="0"/>
              <a:t>                           </a:t>
            </a:r>
            <a:r>
              <a:rPr lang="en-US" altLang="zh-TW" sz="2800" dirty="0" smtClean="0"/>
              <a:t>.</a:t>
            </a:r>
          </a:p>
          <a:p>
            <a:r>
              <a:rPr lang="zh-TW" altLang="en-US" sz="2800" dirty="0" smtClean="0"/>
              <a:t>                           </a:t>
            </a:r>
            <a:r>
              <a:rPr lang="en-US" altLang="zh-TW" sz="2800" dirty="0" smtClean="0"/>
              <a:t>.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 smtClean="0"/>
              <a:t>確認</a:t>
            </a:r>
            <a:r>
              <a:rPr lang="zh-TW" altLang="en-US" sz="2800" dirty="0"/>
              <a:t>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24851900" y="986696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22737948" y="7005349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79" name="直線單箭頭接點 78"/>
          <p:cNvCxnSpPr/>
          <p:nvPr/>
        </p:nvCxnSpPr>
        <p:spPr>
          <a:xfrm flipH="1">
            <a:off x="25571980" y="6264613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79"/>
          <p:cNvSpPr/>
          <p:nvPr/>
        </p:nvSpPr>
        <p:spPr>
          <a:xfrm>
            <a:off x="26555633" y="5312833"/>
            <a:ext cx="1463247" cy="99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7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4217792" y="-18519138"/>
            <a:ext cx="60414712" cy="43348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 descr="C:\Users\wu\Desktop\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49585" y="-4540788"/>
            <a:ext cx="3816424" cy="67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-15349585" y="-2553880"/>
            <a:ext cx="3798471" cy="3606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-12853935" y="1188581"/>
            <a:ext cx="1320774" cy="398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執行排程</a:t>
            </a:r>
            <a:endParaRPr lang="zh-TW" altLang="en-US" dirty="0"/>
          </a:p>
        </p:txBody>
      </p:sp>
      <p:cxnSp>
        <p:nvCxnSpPr>
          <p:cNvPr id="84" name="直線單箭頭接點 83"/>
          <p:cNvCxnSpPr/>
          <p:nvPr/>
        </p:nvCxnSpPr>
        <p:spPr>
          <a:xfrm flipV="1">
            <a:off x="-11695950" y="-195017"/>
            <a:ext cx="3954582" cy="158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-5867946" y="1846253"/>
            <a:ext cx="9931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(</a:t>
            </a:r>
            <a:r>
              <a:rPr lang="zh-TW" altLang="en-US" sz="3600" dirty="0" smtClean="0"/>
              <a:t>進入回復排程</a:t>
            </a:r>
            <a:endParaRPr lang="en-US" altLang="zh-TW" sz="3600" dirty="0" smtClean="0"/>
          </a:p>
          <a:p>
            <a:r>
              <a:rPr lang="zh-TW" altLang="en-US" sz="3600" dirty="0"/>
              <a:t>實際上是手動模式</a:t>
            </a:r>
            <a:r>
              <a:rPr lang="zh-TW" altLang="en-US" sz="3600" dirty="0" smtClean="0"/>
              <a:t>只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執行現排程應呈現</a:t>
            </a:r>
            <a:r>
              <a:rPr lang="zh-TW" altLang="en-US" sz="3600" dirty="0"/>
              <a:t>的</a:t>
            </a:r>
            <a:r>
              <a:rPr lang="zh-TW" altLang="en-US" sz="3600" dirty="0" smtClean="0"/>
              <a:t>模式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121" name="文字方塊 120"/>
          <p:cNvSpPr txBox="1"/>
          <p:nvPr/>
        </p:nvSpPr>
        <p:spPr>
          <a:xfrm>
            <a:off x="-11325830" y="-750572"/>
            <a:ext cx="298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按回復排程此鍵</a:t>
            </a:r>
            <a:r>
              <a:rPr lang="zh-TW" altLang="en-US" dirty="0" smtClean="0"/>
              <a:t>或離開</a:t>
            </a:r>
            <a:r>
              <a:rPr lang="zh-TW" altLang="en-US" dirty="0"/>
              <a:t>此頁</a:t>
            </a:r>
            <a:r>
              <a:rPr lang="zh-TW" altLang="en-US" dirty="0" smtClean="0"/>
              <a:t>面，</a:t>
            </a:r>
            <a:r>
              <a:rPr lang="zh-TW" altLang="en-US" dirty="0"/>
              <a:t>會</a:t>
            </a:r>
            <a:r>
              <a:rPr lang="zh-TW" altLang="en-US" dirty="0" smtClean="0"/>
              <a:t>跳出右視窗</a:t>
            </a:r>
            <a:endParaRPr lang="en-US" altLang="zh-TW" dirty="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-22791634" y="-6897737"/>
            <a:ext cx="9826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/>
              <a:t>4.</a:t>
            </a:r>
            <a:r>
              <a:rPr lang="zh-TW" altLang="en-US" sz="7200" dirty="0" smtClean="0"/>
              <a:t>手動與排程間的切換</a:t>
            </a:r>
            <a:endParaRPr lang="zh-TW" altLang="en-US" sz="72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-7460844" y="-4022211"/>
            <a:ext cx="11106166" cy="4780485"/>
            <a:chOff x="107503" y="972252"/>
            <a:chExt cx="5234944" cy="5436604"/>
          </a:xfrm>
        </p:grpSpPr>
        <p:pic>
          <p:nvPicPr>
            <p:cNvPr id="67" name="Picture 2" descr="C:\Users\wu\Desktop\18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20221" r="9402" b="23943"/>
            <a:stretch/>
          </p:blipFill>
          <p:spPr bwMode="auto">
            <a:xfrm>
              <a:off x="107503" y="972252"/>
              <a:ext cx="5234944" cy="5436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矩形 67"/>
            <p:cNvSpPr/>
            <p:nvPr/>
          </p:nvSpPr>
          <p:spPr>
            <a:xfrm>
              <a:off x="313386" y="1384245"/>
              <a:ext cx="4668292" cy="4704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現在排程為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確認排程無誤請按</a:t>
              </a:r>
              <a:r>
                <a:rPr lang="zh-TW" altLang="en-US" sz="3600" dirty="0">
                  <a:solidFill>
                    <a:schemeClr val="tx1"/>
                  </a:solidFill>
                </a:rPr>
                <a:t>執行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排程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pPr marL="742950" indent="-742950">
                <a:buAutoNum type="arabicPeriod"/>
              </a:pPr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zh-TW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文字方塊 69"/>
          <p:cNvSpPr txBox="1"/>
          <p:nvPr/>
        </p:nvSpPr>
        <p:spPr>
          <a:xfrm>
            <a:off x="-496851" y="-642511"/>
            <a:ext cx="2835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關閉</a:t>
            </a:r>
            <a:r>
              <a:rPr lang="zh-TW" altLang="en-US" sz="4400" dirty="0" smtClean="0"/>
              <a:t>視窗</a:t>
            </a:r>
            <a:endParaRPr lang="zh-TW" altLang="en-US" sz="4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-5867946" y="-558117"/>
            <a:ext cx="2983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執行</a:t>
            </a:r>
            <a:r>
              <a:rPr lang="zh-TW" altLang="en-US" sz="4400" dirty="0" smtClean="0"/>
              <a:t>排程</a:t>
            </a:r>
            <a:endParaRPr lang="zh-TW" altLang="en-US" sz="4400" dirty="0"/>
          </a:p>
        </p:txBody>
      </p:sp>
      <p:sp>
        <p:nvSpPr>
          <p:cNvPr id="80" name="圓角矩形 79"/>
          <p:cNvSpPr/>
          <p:nvPr/>
        </p:nvSpPr>
        <p:spPr>
          <a:xfrm>
            <a:off x="-4294916" y="-324147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81" name="圓角矩形 80"/>
          <p:cNvSpPr/>
          <p:nvPr/>
        </p:nvSpPr>
        <p:spPr>
          <a:xfrm>
            <a:off x="-2955509" y="-324762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10:00</a:t>
            </a:r>
            <a:endParaRPr lang="zh-TW" altLang="en-US" dirty="0"/>
          </a:p>
        </p:txBody>
      </p:sp>
      <p:sp>
        <p:nvSpPr>
          <p:cNvPr id="82" name="圓角矩形 81"/>
          <p:cNvSpPr/>
          <p:nvPr/>
        </p:nvSpPr>
        <p:spPr>
          <a:xfrm>
            <a:off x="-1630620" y="-3247621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 M</a:t>
            </a:r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-262468" y="-3241472"/>
            <a:ext cx="1183123" cy="5699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亮度 </a:t>
            </a:r>
            <a:r>
              <a:rPr lang="en-US" altLang="zh-TW" dirty="0" smtClean="0"/>
              <a:t>30</a:t>
            </a:r>
            <a:endParaRPr lang="zh-TW" altLang="en-US" dirty="0"/>
          </a:p>
        </p:txBody>
      </p:sp>
      <p:cxnSp>
        <p:nvCxnSpPr>
          <p:cNvPr id="86" name="直線單箭頭接點 85"/>
          <p:cNvCxnSpPr/>
          <p:nvPr/>
        </p:nvCxnSpPr>
        <p:spPr>
          <a:xfrm flipH="1">
            <a:off x="-4376300" y="211324"/>
            <a:ext cx="275367" cy="14662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H="1">
            <a:off x="-18061196" y="-642511"/>
            <a:ext cx="2679532" cy="894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22179281" y="-565745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此處的數字和英文字中間需空一格 ，英文字需大寫</a:t>
            </a:r>
            <a:endParaRPr lang="zh-TW" altLang="en-US" sz="36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-16454336" y="-2493042"/>
            <a:ext cx="936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改</a:t>
            </a:r>
            <a:r>
              <a:rPr lang="zh-TW" altLang="en-US" dirty="0" smtClean="0"/>
              <a:t>這樣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10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15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20 M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COLOR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BLUE</a:t>
            </a:r>
            <a:endParaRPr lang="zh-TW" altLang="en-US" dirty="0"/>
          </a:p>
        </p:txBody>
      </p:sp>
      <p:pic>
        <p:nvPicPr>
          <p:cNvPr id="116" name="Picture 2" descr="C:\Users\wu\Desktop\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3" b="24441"/>
          <a:stretch/>
        </p:blipFill>
        <p:spPr bwMode="auto">
          <a:xfrm>
            <a:off x="-15322500" y="-2430943"/>
            <a:ext cx="3816424" cy="305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-15349585" y="-2365050"/>
            <a:ext cx="695449" cy="2985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-15302208" y="-2691680"/>
            <a:ext cx="29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上方請</a:t>
            </a:r>
            <a:r>
              <a:rPr lang="zh-TW" altLang="en-US" dirty="0"/>
              <a:t>點</a:t>
            </a:r>
            <a:r>
              <a:rPr lang="zh-TW" altLang="en-US" dirty="0" smtClean="0"/>
              <a:t>選欲控制之群組</a:t>
            </a:r>
            <a:endParaRPr lang="zh-TW" altLang="en-US" dirty="0"/>
          </a:p>
        </p:txBody>
      </p:sp>
      <p:sp>
        <p:nvSpPr>
          <p:cNvPr id="118" name="文字方塊 117"/>
          <p:cNvSpPr txBox="1"/>
          <p:nvPr/>
        </p:nvSpPr>
        <p:spPr>
          <a:xfrm>
            <a:off x="-15308829" y="695018"/>
            <a:ext cx="4687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接近</a:t>
            </a:r>
            <a:r>
              <a:rPr lang="zh-TW" altLang="en-US" sz="1600" dirty="0"/>
              <a:t>整點，而該燈又有排程，此模式 </a:t>
            </a:r>
            <a:r>
              <a:rPr lang="zh-TW" altLang="en-US" sz="1600" dirty="0" smtClean="0"/>
              <a:t>會</a:t>
            </a:r>
            <a:endParaRPr lang="en-US" altLang="zh-TW" sz="1600" dirty="0" smtClean="0"/>
          </a:p>
          <a:p>
            <a:r>
              <a:rPr lang="zh-TW" altLang="en-US" sz="1600" dirty="0" smtClean="0"/>
              <a:t>被</a:t>
            </a:r>
            <a:r>
              <a:rPr lang="zh-TW" altLang="en-US" sz="1600" dirty="0"/>
              <a:t>切回排</a:t>
            </a:r>
            <a:r>
              <a:rPr lang="zh-TW" altLang="en-US" sz="1600" dirty="0" smtClean="0"/>
              <a:t>程原設定狀態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-15518232" y="620687"/>
            <a:ext cx="4045566" cy="567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H="1">
            <a:off x="-17534456" y="991547"/>
            <a:ext cx="2225627" cy="819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-21782928" y="1599736"/>
            <a:ext cx="4248472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當整點</a:t>
            </a:r>
            <a:r>
              <a:rPr lang="zh-TW" altLang="en-US" sz="3600" dirty="0" smtClean="0"/>
              <a:t>到時，這</a:t>
            </a:r>
            <a:r>
              <a:rPr lang="zh-TW" altLang="en-US" sz="3600" dirty="0"/>
              <a:t>排字可以轉為紅色嗎</a:t>
            </a:r>
            <a:r>
              <a:rPr lang="en-US" altLang="zh-TW" sz="3600" dirty="0" smtClean="0"/>
              <a:t>?</a:t>
            </a:r>
          </a:p>
          <a:p>
            <a:r>
              <a:rPr lang="zh-TW" altLang="en-US" sz="2400" dirty="0">
                <a:solidFill>
                  <a:srgbClr val="FF0000"/>
                </a:solidFill>
              </a:rPr>
              <a:t>接近整點，而該燈又有排程，此</a:t>
            </a:r>
            <a:r>
              <a:rPr lang="zh-TW" altLang="en-US" sz="2400" dirty="0" smtClean="0">
                <a:solidFill>
                  <a:srgbClr val="FF0000"/>
                </a:solidFill>
              </a:rPr>
              <a:t>模式會被</a:t>
            </a:r>
            <a:r>
              <a:rPr lang="zh-TW" altLang="en-US" sz="2400" dirty="0">
                <a:solidFill>
                  <a:srgbClr val="FF0000"/>
                </a:solidFill>
              </a:rPr>
              <a:t>切回排</a:t>
            </a:r>
            <a:r>
              <a:rPr lang="zh-TW" altLang="en-US" sz="2400" dirty="0" smtClean="0">
                <a:solidFill>
                  <a:srgbClr val="FF0000"/>
                </a:solidFill>
              </a:rPr>
              <a:t>程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5349585" y="1200277"/>
            <a:ext cx="1199505" cy="387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執行手動</a:t>
            </a:r>
            <a:endParaRPr lang="en-US" altLang="zh-TW" dirty="0" smtClean="0"/>
          </a:p>
        </p:txBody>
      </p:sp>
      <p:sp>
        <p:nvSpPr>
          <p:cNvPr id="20" name="橢圓 19"/>
          <p:cNvSpPr/>
          <p:nvPr/>
        </p:nvSpPr>
        <p:spPr>
          <a:xfrm>
            <a:off x="-15401930" y="1128847"/>
            <a:ext cx="3895854" cy="5182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H="1">
            <a:off x="-13441373" y="1624411"/>
            <a:ext cx="1" cy="16440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-22391029" y="3933056"/>
            <a:ext cx="593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此按鈕指令</a:t>
            </a:r>
            <a:r>
              <a:rPr lang="zh-TW" altLang="en-US" sz="3600" dirty="0" smtClean="0"/>
              <a:t>為解</a:t>
            </a:r>
            <a:r>
              <a:rPr lang="zh-TW" altLang="en-US" sz="3600" dirty="0"/>
              <a:t>鎖</a:t>
            </a:r>
            <a:r>
              <a:rPr lang="en-US" altLang="zh-TW" sz="3600" dirty="0" smtClean="0"/>
              <a:t>bar</a:t>
            </a:r>
            <a:r>
              <a:rPr lang="zh-TW" altLang="en-US" sz="3600" dirty="0" smtClean="0"/>
              <a:t>的指令</a:t>
            </a:r>
            <a:endParaRPr lang="en-US" altLang="zh-TW" sz="3600" dirty="0" smtClean="0"/>
          </a:p>
          <a:p>
            <a:r>
              <a:rPr lang="zh-TW" altLang="en-US" sz="3600" dirty="0" smtClean="0"/>
              <a:t>一跳到此手動模式頁面</a:t>
            </a:r>
            <a:r>
              <a:rPr lang="zh-TW" altLang="en-US" sz="3600" dirty="0"/>
              <a:t>時上面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bar</a:t>
            </a:r>
            <a:r>
              <a:rPr lang="zh-TW" altLang="en-US" sz="3600" dirty="0" smtClean="0"/>
              <a:t>不能</a:t>
            </a:r>
            <a:r>
              <a:rPr lang="zh-TW" altLang="en-US" sz="3600" dirty="0"/>
              <a:t>被</a:t>
            </a:r>
            <a:r>
              <a:rPr lang="zh-TW" altLang="en-US" sz="3600" dirty="0" smtClean="0"/>
              <a:t>拉動</a:t>
            </a:r>
            <a:r>
              <a:rPr lang="zh-TW" altLang="en-US" sz="3600" dirty="0"/>
              <a:t>，需按此</a:t>
            </a:r>
            <a:r>
              <a:rPr lang="zh-TW" altLang="en-US" sz="3600" dirty="0" smtClean="0"/>
              <a:t>鍵完才能拉動</a:t>
            </a:r>
            <a:r>
              <a:rPr lang="en-US" altLang="zh-TW" sz="3600" dirty="0" smtClean="0"/>
              <a:t>bar</a:t>
            </a:r>
          </a:p>
        </p:txBody>
      </p:sp>
      <p:sp>
        <p:nvSpPr>
          <p:cNvPr id="7" name="矩形 6"/>
          <p:cNvSpPr/>
          <p:nvPr/>
        </p:nvSpPr>
        <p:spPr>
          <a:xfrm>
            <a:off x="-14150080" y="1200277"/>
            <a:ext cx="1296145" cy="3871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關燈</a:t>
            </a:r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-15152658" y="3318135"/>
            <a:ext cx="342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</a:t>
            </a:r>
            <a:r>
              <a:rPr lang="zh-TW" altLang="en-US" sz="2400" dirty="0"/>
              <a:t>按鈕指令為關燈</a:t>
            </a:r>
            <a:r>
              <a:rPr lang="zh-TW" altLang="en-US" sz="2400" dirty="0" smtClean="0"/>
              <a:t>指令</a:t>
            </a:r>
            <a:endParaRPr lang="zh-TW" altLang="en-US" sz="24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-16721430" y="1677602"/>
            <a:ext cx="1851272" cy="232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71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0117632" y="-4131840"/>
            <a:ext cx="31107456" cy="1584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-8821488" y="-338434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/>
              <a:t>5.</a:t>
            </a:r>
            <a:r>
              <a:rPr lang="zh-TW" altLang="en-US" sz="7200" dirty="0" smtClean="0"/>
              <a:t> 重新連線</a:t>
            </a:r>
            <a:endParaRPr lang="zh-TW" altLang="en-US" sz="7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-6877272" y="-149494"/>
            <a:ext cx="7866819" cy="6386805"/>
            <a:chOff x="107503" y="972252"/>
            <a:chExt cx="5234944" cy="5436604"/>
          </a:xfrm>
        </p:grpSpPr>
        <p:pic>
          <p:nvPicPr>
            <p:cNvPr id="7" name="Picture 2" descr="C:\Users\wu\Desktop\18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 t="20221" r="9402" b="23943"/>
            <a:stretch/>
          </p:blipFill>
          <p:spPr bwMode="auto">
            <a:xfrm>
              <a:off x="107503" y="972252"/>
              <a:ext cx="5234944" cy="54366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221988" y="1271440"/>
              <a:ext cx="4837620" cy="4770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indent="-742950">
                <a:buAutoNum type="arabicPeriod"/>
              </a:pPr>
              <a:r>
                <a:rPr lang="zh-TW" altLang="en-US" sz="3600" dirty="0" smtClean="0">
                  <a:solidFill>
                    <a:schemeClr val="tx1"/>
                  </a:solidFill>
                </a:rPr>
                <a:t>目前連線裝置 </a:t>
              </a:r>
              <a:r>
                <a:rPr lang="en-US" altLang="zh-TW" sz="3600" dirty="0" smtClean="0">
                  <a:solidFill>
                    <a:schemeClr val="tx1"/>
                  </a:solidFill>
                </a:rPr>
                <a:t>sunlight-1  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已斷線</a:t>
              </a:r>
              <a:r>
                <a:rPr lang="zh-TW" altLang="en-US" sz="3600" dirty="0">
                  <a:solidFill>
                    <a:schemeClr val="tx1"/>
                  </a:solidFill>
                </a:rPr>
                <a:t> 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 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r>
                <a:rPr lang="zh-TW" altLang="en-US" sz="3600" dirty="0" smtClean="0">
                  <a:solidFill>
                    <a:schemeClr val="tx1"/>
                  </a:solidFill>
                </a:rPr>
                <a:t>        請</a:t>
              </a:r>
              <a:r>
                <a:rPr lang="zh-TW" altLang="en-US" sz="3600" dirty="0">
                  <a:solidFill>
                    <a:schemeClr val="tx1"/>
                  </a:solidFill>
                </a:rPr>
                <a:t>按重新</a:t>
              </a:r>
              <a:r>
                <a:rPr lang="zh-TW" altLang="en-US" sz="3600" dirty="0" smtClean="0">
                  <a:solidFill>
                    <a:schemeClr val="tx1"/>
                  </a:solidFill>
                </a:rPr>
                <a:t>連線</a:t>
              </a:r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en-US" altLang="zh-TW" sz="3600" dirty="0">
                <a:solidFill>
                  <a:schemeClr val="tx1"/>
                </a:solidFill>
              </a:endParaRPr>
            </a:p>
            <a:p>
              <a:endParaRPr lang="en-US" altLang="zh-TW" sz="3600" dirty="0" smtClean="0">
                <a:solidFill>
                  <a:schemeClr val="tx1"/>
                </a:solidFill>
              </a:endParaRPr>
            </a:p>
            <a:p>
              <a:endParaRPr lang="zh-TW" altLang="en-US" sz="3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圓角矩形 8"/>
          <p:cNvSpPr/>
          <p:nvPr/>
        </p:nvSpPr>
        <p:spPr>
          <a:xfrm>
            <a:off x="-4276011" y="4217381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重新連線</a:t>
            </a:r>
            <a:endParaRPr lang="zh-TW" altLang="en-US" sz="40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-1044624" y="4793445"/>
            <a:ext cx="4392488" cy="1012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91680" y="5785007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按此鈕重新連線</a:t>
            </a:r>
            <a:r>
              <a:rPr lang="en-US" altLang="zh-TW" sz="5400" dirty="0" smtClean="0"/>
              <a:t>sunlight-1(</a:t>
            </a:r>
            <a:r>
              <a:rPr lang="zh-TW" altLang="en-US" sz="5400" dirty="0" smtClean="0"/>
              <a:t>重新連線的裝置需為原斷線裝置</a:t>
            </a:r>
            <a:r>
              <a:rPr lang="en-US" altLang="zh-TW" sz="5400" dirty="0" smtClean="0"/>
              <a:t>)</a:t>
            </a:r>
            <a:endParaRPr lang="zh-TW" altLang="en-US" sz="5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16" y="-2536883"/>
            <a:ext cx="7491709" cy="838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單箭頭接點 13"/>
          <p:cNvCxnSpPr/>
          <p:nvPr/>
        </p:nvCxnSpPr>
        <p:spPr>
          <a:xfrm flipH="1">
            <a:off x="10620672" y="6179229"/>
            <a:ext cx="1800200" cy="1498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100392" y="8037512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/>
              <a:t>藍芽自己斷線後會自己再連上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757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8533456" y="-4347864"/>
            <a:ext cx="27075008" cy="15193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wu\Desktop\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-2331640"/>
            <a:ext cx="7415220" cy="1317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7453336" y="-373492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6.</a:t>
            </a:r>
            <a:r>
              <a:rPr lang="zh-TW" altLang="en-US" sz="3600" dirty="0" smtClean="0"/>
              <a:t> 需更改的小地方</a:t>
            </a:r>
            <a:endParaRPr lang="zh-TW" altLang="en-US" sz="3600" dirty="0"/>
          </a:p>
        </p:txBody>
      </p:sp>
      <p:sp>
        <p:nvSpPr>
          <p:cNvPr id="6" name="橢圓 5"/>
          <p:cNvSpPr/>
          <p:nvPr/>
        </p:nvSpPr>
        <p:spPr>
          <a:xfrm>
            <a:off x="2627784" y="-675456"/>
            <a:ext cx="1008112" cy="9289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347864" y="-1827584"/>
            <a:ext cx="5796136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396536" y="-2331640"/>
            <a:ext cx="9145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此處藍色格子為群組</a:t>
            </a:r>
            <a:endParaRPr lang="en-US" altLang="zh-TW" sz="4000" dirty="0" smtClean="0"/>
          </a:p>
          <a:p>
            <a:r>
              <a:rPr lang="zh-TW" altLang="en-US" sz="4000" dirty="0"/>
              <a:t>需改成</a:t>
            </a:r>
            <a:r>
              <a:rPr lang="en-US" altLang="zh-TW" sz="4000" dirty="0" smtClean="0"/>
              <a:t>A.B.C.D………</a:t>
            </a:r>
          </a:p>
          <a:p>
            <a:r>
              <a:rPr lang="zh-TW" altLang="en-US" sz="4000" dirty="0" smtClean="0"/>
              <a:t>沒有被編輯群組就沒有框框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203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734256" y="-10684568"/>
            <a:ext cx="42268696" cy="3132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wu\Desktop\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79238"/>
            <a:ext cx="3240360" cy="5758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06252" y="225515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一開始的頁面</a:t>
            </a:r>
            <a:endParaRPr lang="zh-TW" alt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372283" cy="256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3563888" y="2060848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DEVICES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3534358" y="3068960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GROUPS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563888" y="4005064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3563888" y="5013176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MANUAL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3563888" y="5877272"/>
            <a:ext cx="1872208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DEV-MODE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0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6913720" y="-12035155"/>
            <a:ext cx="114204688" cy="3109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44681472" y="-10136542"/>
            <a:ext cx="12529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/>
              <a:t>藍芽裝置連接的</a:t>
            </a:r>
            <a:r>
              <a:rPr lang="zh-TW" altLang="en-US" sz="6600" dirty="0" smtClean="0"/>
              <a:t>畫面</a:t>
            </a:r>
            <a:r>
              <a:rPr lang="en-US" altLang="zh-TW" sz="6600" dirty="0" smtClean="0"/>
              <a:t>(</a:t>
            </a:r>
            <a:r>
              <a:rPr lang="zh-TW" altLang="en-US" sz="6600" dirty="0" smtClean="0"/>
              <a:t>要先增裝置</a:t>
            </a:r>
            <a:r>
              <a:rPr lang="en-US" altLang="zh-TW" sz="6600" dirty="0" smtClean="0"/>
              <a:t>)</a:t>
            </a:r>
            <a:endParaRPr lang="zh-TW" altLang="en-US" sz="6600" dirty="0"/>
          </a:p>
        </p:txBody>
      </p:sp>
      <p:pic>
        <p:nvPicPr>
          <p:cNvPr id="17" name="Picture 2" descr="C:\Users\wu\Desktop\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634" y="-6765230"/>
            <a:ext cx="11568418" cy="205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91440" y="-6994679"/>
            <a:ext cx="11307522" cy="201022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81272" y="-6996659"/>
            <a:ext cx="11239089" cy="199728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-46769704" y="2634010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-46553680" y="-1803213"/>
            <a:ext cx="3240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在一開始的畫面按</a:t>
            </a:r>
            <a:r>
              <a:rPr lang="en-US" altLang="zh-TW" sz="6600" dirty="0" smtClean="0"/>
              <a:t>device</a:t>
            </a:r>
            <a:endParaRPr lang="zh-TW" altLang="en-US" sz="66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-31071960" y="10197752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-30135856" y="9147289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</a:t>
            </a:r>
            <a:r>
              <a:rPr lang="en-US" altLang="zh-TW" sz="6600" dirty="0" smtClean="0"/>
              <a:t>+</a:t>
            </a:r>
            <a:endParaRPr lang="zh-TW" altLang="en-US" sz="6600" dirty="0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-14654136" y="4168957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-14438112" y="2618403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</a:t>
            </a:r>
            <a:r>
              <a:rPr lang="zh-TW" altLang="en-US" sz="6600" dirty="0"/>
              <a:t>確定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5664" y="-6537408"/>
            <a:ext cx="11312017" cy="2010240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V="1">
            <a:off x="1547664" y="5373216"/>
            <a:ext cx="3672408" cy="4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763688" y="3705876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允許</a:t>
            </a:r>
            <a:endParaRPr lang="zh-TW" altLang="en-US" sz="66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5048147" y="-8328353"/>
            <a:ext cx="582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把次鈕移至右方呈現此狀態</a:t>
            </a:r>
            <a:endParaRPr lang="zh-TW" altLang="en-US" sz="36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7967734" y="-4798155"/>
            <a:ext cx="5035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搜尋裝置會出現下面各個裝置</a:t>
            </a:r>
            <a:endParaRPr lang="zh-TW" altLang="en-US" sz="66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7377839" y="4913292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</a:t>
            </a:r>
            <a:r>
              <a:rPr lang="en-US" altLang="zh-TW" sz="6600" dirty="0" smtClean="0"/>
              <a:t>connect</a:t>
            </a:r>
            <a:endParaRPr lang="zh-TW" altLang="en-US" sz="6600" dirty="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544" y="-7368721"/>
            <a:ext cx="11312017" cy="20102400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33975561" y="5817003"/>
            <a:ext cx="59523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6378077" y="3863622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是</a:t>
            </a:r>
            <a:endParaRPr lang="zh-TW" altLang="en-US" sz="66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51785052" y="5969404"/>
            <a:ext cx="595236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52540308" y="4168957"/>
            <a:ext cx="5035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 smtClean="0"/>
              <a:t>按 確定</a:t>
            </a:r>
            <a:endParaRPr lang="zh-TW" altLang="en-US" sz="6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8866032" y="5002813"/>
            <a:ext cx="50357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/>
              <a:t>接續下一</a:t>
            </a:r>
            <a:r>
              <a:rPr lang="zh-TW" altLang="en-US" sz="6600" dirty="0" smtClean="0"/>
              <a:t>頁</a:t>
            </a:r>
            <a:r>
              <a:rPr lang="en-US" altLang="zh-TW" sz="6600" dirty="0" err="1" smtClean="0"/>
              <a:t>ppt</a:t>
            </a:r>
            <a:endParaRPr lang="zh-TW" altLang="en-US" sz="6600" dirty="0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1" r="20547" b="9398"/>
          <a:stretch/>
        </p:blipFill>
        <p:spPr>
          <a:xfrm>
            <a:off x="-40572031" y="8897690"/>
            <a:ext cx="8929848" cy="202339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1" b="11389"/>
          <a:stretch/>
        </p:blipFill>
        <p:spPr>
          <a:xfrm>
            <a:off x="-42881277" y="-3051720"/>
            <a:ext cx="11239094" cy="1223134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767996" y="-6212767"/>
            <a:ext cx="11487003" cy="19290839"/>
            <a:chOff x="5767996" y="-6212767"/>
            <a:chExt cx="11487003" cy="19290839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3" r="17890" b="10529"/>
            <a:stretch/>
          </p:blipFill>
          <p:spPr>
            <a:xfrm>
              <a:off x="5767996" y="-6212767"/>
              <a:ext cx="11487003" cy="19290839"/>
            </a:xfrm>
            <a:prstGeom prst="rect">
              <a:avLst/>
            </a:prstGeom>
          </p:spPr>
        </p:pic>
        <p:pic>
          <p:nvPicPr>
            <p:cNvPr id="34" name="Picture 2" descr="C:\Users\wu\Desktop\APP\189731.jp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36" b="62489"/>
            <a:stretch/>
          </p:blipFill>
          <p:spPr bwMode="auto">
            <a:xfrm>
              <a:off x="6257185" y="-546198"/>
              <a:ext cx="10508624" cy="295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7626165" y="1013264"/>
              <a:ext cx="8784975" cy="1126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6600" dirty="0" smtClean="0">
                  <a:solidFill>
                    <a:schemeClr val="tx1"/>
                  </a:solidFill>
                </a:rPr>
                <a:t>  無裝置</a:t>
              </a:r>
              <a:endParaRPr lang="zh-TW" altLang="en-US" sz="6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橢圓 24"/>
          <p:cNvSpPr/>
          <p:nvPr/>
        </p:nvSpPr>
        <p:spPr>
          <a:xfrm>
            <a:off x="15059583" y="-3200131"/>
            <a:ext cx="1392609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0" t="19236" r="20994" b="72569"/>
          <a:stretch/>
        </p:blipFill>
        <p:spPr bwMode="auto">
          <a:xfrm>
            <a:off x="12204848" y="-488574"/>
            <a:ext cx="4576119" cy="13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單箭頭接點 26"/>
          <p:cNvCxnSpPr/>
          <p:nvPr/>
        </p:nvCxnSpPr>
        <p:spPr>
          <a:xfrm flipV="1">
            <a:off x="15989373" y="-7682021"/>
            <a:ext cx="1972700" cy="46303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15989373" y="-2763687"/>
            <a:ext cx="1972700" cy="1584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16813360" y="-1650812"/>
            <a:ext cx="2952329" cy="5164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16238188" y="6453336"/>
            <a:ext cx="593655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8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1134856" y="-9546371"/>
            <a:ext cx="67471496" cy="25778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C:\Users\wu\Desktop\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5762" y="-81807"/>
            <a:ext cx="4339498" cy="77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03" y="3236004"/>
            <a:ext cx="176230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1442" y="3343061"/>
            <a:ext cx="8858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直線單箭頭接點 18"/>
          <p:cNvCxnSpPr/>
          <p:nvPr/>
        </p:nvCxnSpPr>
        <p:spPr>
          <a:xfrm>
            <a:off x="-15616893" y="3076875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-9119834" y="3473538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-8866489" y="3664181"/>
            <a:ext cx="1976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</a:t>
            </a:r>
            <a:r>
              <a:rPr lang="zh-TW" altLang="en-US" sz="2800" dirty="0"/>
              <a:t>校正</a:t>
            </a:r>
            <a:r>
              <a:rPr lang="zh-TW" altLang="en-US" sz="2800" dirty="0" smtClean="0"/>
              <a:t>進行</a:t>
            </a:r>
            <a:endParaRPr lang="en-US" altLang="zh-TW" sz="2800" dirty="0" smtClean="0"/>
          </a:p>
          <a:p>
            <a:r>
              <a:rPr lang="zh-TW" altLang="en-US" sz="2800" dirty="0" smtClean="0"/>
              <a:t>時間校正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-3381642" y="-2435388"/>
            <a:ext cx="1341739" cy="2449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3862021" y="-3211183"/>
            <a:ext cx="395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逐顆亮綠燈進行校正</a:t>
            </a:r>
            <a:endParaRPr lang="zh-TW" altLang="en-US" sz="3200" dirty="0"/>
          </a:p>
        </p:txBody>
      </p:sp>
      <p:pic>
        <p:nvPicPr>
          <p:cNvPr id="2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6625917" y="159212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-6365451" y="519252"/>
            <a:ext cx="4034486" cy="4697723"/>
            <a:chOff x="-4557279" y="1340768"/>
            <a:chExt cx="4034486" cy="4697723"/>
          </a:xfrm>
        </p:grpSpPr>
        <p:sp>
          <p:nvSpPr>
            <p:cNvPr id="31" name="文字方塊 30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-4444030" y="5576826"/>
              <a:ext cx="38235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上一</a:t>
              </a:r>
              <a:r>
                <a:rPr lang="zh-TW" altLang="en-US" sz="2400" dirty="0" smtClean="0"/>
                <a:t>步    開啟綠燈    下一步</a:t>
              </a:r>
              <a:endParaRPr lang="zh-TW" altLang="en-US" sz="2400" dirty="0"/>
            </a:p>
          </p:txBody>
        </p:sp>
      </p:grpSp>
      <p:sp>
        <p:nvSpPr>
          <p:cNvPr id="35" name="圓角矩形 34"/>
          <p:cNvSpPr/>
          <p:nvPr/>
        </p:nvSpPr>
        <p:spPr>
          <a:xfrm>
            <a:off x="-4046603" y="1139632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36" name="圓角矩形 35"/>
          <p:cNvSpPr/>
          <p:nvPr/>
        </p:nvSpPr>
        <p:spPr>
          <a:xfrm>
            <a:off x="-6134835" y="113627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 flipH="1" flipV="1">
            <a:off x="-9166854" y="3047055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-9009925" y="2367401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pic>
        <p:nvPicPr>
          <p:cNvPr id="6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-13995103" y="2186265"/>
            <a:ext cx="4586014" cy="17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矩形 2054"/>
          <p:cNvSpPr/>
          <p:nvPr/>
        </p:nvSpPr>
        <p:spPr>
          <a:xfrm>
            <a:off x="-13801577" y="2288273"/>
            <a:ext cx="4104456" cy="153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74016" y="3160125"/>
            <a:ext cx="1080120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圓角矩形 62"/>
          <p:cNvSpPr/>
          <p:nvPr/>
        </p:nvSpPr>
        <p:spPr>
          <a:xfrm>
            <a:off x="-10926775" y="3283367"/>
            <a:ext cx="881151" cy="38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校正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-12613445" y="239127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時間校正</a:t>
            </a:r>
            <a:endParaRPr lang="zh-TW" altLang="en-US" sz="2400" dirty="0"/>
          </a:p>
        </p:txBody>
      </p:sp>
      <p:sp>
        <p:nvSpPr>
          <p:cNvPr id="2056" name="文字方塊 2055"/>
          <p:cNvSpPr txBox="1"/>
          <p:nvPr/>
        </p:nvSpPr>
        <p:spPr>
          <a:xfrm>
            <a:off x="-15385177" y="2484185"/>
            <a:ext cx="130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確定</a:t>
            </a:r>
            <a:endParaRPr lang="zh-TW" altLang="en-US" sz="3200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-1692696" y="3034443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876504" y="-81808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矩形 2056"/>
          <p:cNvSpPr/>
          <p:nvPr/>
        </p:nvSpPr>
        <p:spPr>
          <a:xfrm>
            <a:off x="1187624" y="159211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432282" y="1373934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下</a:t>
            </a:r>
            <a:r>
              <a:rPr lang="zh-TW" altLang="en-US" sz="3200" dirty="0" smtClean="0"/>
              <a:t>一步</a:t>
            </a:r>
            <a:endParaRPr lang="zh-TW" altLang="en-US" sz="3200" dirty="0"/>
          </a:p>
        </p:txBody>
      </p:sp>
      <p:pic>
        <p:nvPicPr>
          <p:cNvPr id="38" name="Picture 3" descr="C:\Users\wu\Desktop\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13030" r="2659" b="79050"/>
          <a:stretch/>
        </p:blipFill>
        <p:spPr bwMode="auto">
          <a:xfrm>
            <a:off x="1024192" y="843447"/>
            <a:ext cx="4627928" cy="69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/>
          <p:cNvSpPr txBox="1"/>
          <p:nvPr/>
        </p:nvSpPr>
        <p:spPr>
          <a:xfrm>
            <a:off x="2447764" y="1592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風扇調整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1187624" y="1706197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目前風扇出廠轉速為 </a:t>
            </a:r>
            <a:r>
              <a:rPr lang="en-US" altLang="zh-TW" dirty="0" smtClean="0"/>
              <a:t>50 %</a:t>
            </a:r>
            <a:r>
              <a:rPr lang="zh-TW" altLang="en-US" dirty="0" smtClean="0"/>
              <a:t>，如不需調整請按下一步</a:t>
            </a:r>
            <a:endParaRPr lang="en-US" altLang="zh-TW" dirty="0" smtClean="0"/>
          </a:p>
          <a:p>
            <a:endParaRPr lang="en-US" altLang="zh-TW" sz="1600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風扇可調範圍為 </a:t>
            </a:r>
            <a:r>
              <a:rPr lang="en-US" altLang="zh-TW" dirty="0" smtClean="0"/>
              <a:t>40%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 可拉上 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面的</a:t>
            </a:r>
            <a:r>
              <a:rPr lang="en-US" altLang="zh-TW" dirty="0" smtClean="0"/>
              <a:t>bar</a:t>
            </a:r>
            <a:r>
              <a:rPr lang="zh-TW" altLang="en-US" dirty="0" smtClean="0"/>
              <a:t>或按藍色方框調整，確定欲調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整數值後，請按傳送</a:t>
            </a:r>
            <a:endParaRPr lang="en-US" altLang="zh-TW" dirty="0" smtClean="0"/>
          </a:p>
          <a:p>
            <a:endParaRPr lang="en-US" altLang="zh-TW" sz="1600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注意</a:t>
            </a:r>
            <a:r>
              <a:rPr lang="en-US" altLang="zh-TW" dirty="0" smtClean="0"/>
              <a:t>!</a:t>
            </a:r>
            <a:r>
              <a:rPr lang="zh-TW" altLang="en-US" dirty="0" smtClean="0"/>
              <a:t> 風速越強，雖晶粒溫度越低，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LED</a:t>
            </a:r>
            <a:r>
              <a:rPr lang="zh-TW" altLang="en-US" dirty="0" smtClean="0"/>
              <a:t> 壽命越長，但聲音較大</a:t>
            </a:r>
            <a:endParaRPr lang="zh-TW" altLang="en-US" dirty="0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6084168" y="620877"/>
            <a:ext cx="3600400" cy="2293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1577189" y="2103317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下</a:t>
            </a:r>
            <a:r>
              <a:rPr lang="zh-TW" altLang="en-US" sz="3200" dirty="0" smtClean="0"/>
              <a:t>一步</a:t>
            </a:r>
            <a:endParaRPr lang="zh-TW" altLang="en-US" sz="32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6392057" y="474264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</a:t>
            </a:r>
            <a:r>
              <a:rPr lang="zh-TW" altLang="en-US" sz="3200" dirty="0"/>
              <a:t>傳送</a:t>
            </a: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5983467" y="3967485"/>
            <a:ext cx="3160533" cy="2719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12171739" y="2776794"/>
            <a:ext cx="1472997" cy="103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3005048" y="1592622"/>
            <a:ext cx="3952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逐顆亮綠燈進行風扇轉速調整</a:t>
            </a:r>
            <a:endParaRPr lang="zh-TW" altLang="en-US" sz="3200" dirty="0"/>
          </a:p>
        </p:txBody>
      </p:sp>
      <p:pic>
        <p:nvPicPr>
          <p:cNvPr id="4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9684568" y="396906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群組 49"/>
          <p:cNvGrpSpPr/>
          <p:nvPr/>
        </p:nvGrpSpPr>
        <p:grpSpPr>
          <a:xfrm>
            <a:off x="9995965" y="4329100"/>
            <a:ext cx="4034486" cy="4084071"/>
            <a:chOff x="-4557279" y="1340768"/>
            <a:chExt cx="4034486" cy="4084071"/>
          </a:xfrm>
        </p:grpSpPr>
        <p:sp>
          <p:nvSpPr>
            <p:cNvPr id="53" name="文字方塊 52"/>
            <p:cNvSpPr txBox="1"/>
            <p:nvPr/>
          </p:nvSpPr>
          <p:spPr>
            <a:xfrm>
              <a:off x="-4429000" y="2095664"/>
              <a:ext cx="3808524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亮綠燈表這顆燈有接收到更改風扇轉速的指令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會自動關閉</a:t>
              </a:r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56" name="圓角矩形 55"/>
          <p:cNvSpPr/>
          <p:nvPr/>
        </p:nvSpPr>
        <p:spPr>
          <a:xfrm>
            <a:off x="12314813" y="494948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57" name="圓角矩形 56"/>
          <p:cNvSpPr/>
          <p:nvPr/>
        </p:nvSpPr>
        <p:spPr>
          <a:xfrm>
            <a:off x="10226581" y="494612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14547703" y="6119401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10044608" y="8610064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15013160" y="5471329"/>
            <a:ext cx="15148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653120" y="726281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68" name="直線單箭頭接點 67"/>
          <p:cNvCxnSpPr/>
          <p:nvPr/>
        </p:nvCxnSpPr>
        <p:spPr>
          <a:xfrm flipH="1">
            <a:off x="14584812" y="7218744"/>
            <a:ext cx="2372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9851626" y="-4574637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10162746" y="-4333618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900592" y="-3660818"/>
            <a:ext cx="5017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Sunlight-1  </a:t>
            </a:r>
            <a:r>
              <a:rPr lang="zh-TW" altLang="en-US" sz="3600" dirty="0" smtClean="0"/>
              <a:t>風速</a:t>
            </a:r>
            <a:r>
              <a:rPr lang="en-US" altLang="zh-TW" sz="3600" dirty="0" smtClean="0"/>
              <a:t>50%</a:t>
            </a:r>
          </a:p>
          <a:p>
            <a:endParaRPr lang="en-US" altLang="zh-TW" sz="3600" dirty="0" smtClean="0"/>
          </a:p>
          <a:p>
            <a:r>
              <a:rPr lang="zh-TW" altLang="en-US" sz="3600" dirty="0"/>
              <a:t>此為出廠風速</a:t>
            </a:r>
            <a:endParaRPr lang="en-US" altLang="zh-TW" sz="3600" dirty="0" smtClean="0"/>
          </a:p>
          <a:p>
            <a:r>
              <a:rPr lang="zh-TW" altLang="en-US" sz="3600" dirty="0" smtClean="0"/>
              <a:t>確定無需更改請按完成</a:t>
            </a:r>
            <a:endParaRPr lang="zh-TW" altLang="en-US" sz="36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0116616" y="46365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pic>
        <p:nvPicPr>
          <p:cNvPr id="73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7318788" y="3992972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17629908" y="4233991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17565523" y="8687325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17318788" y="5496784"/>
            <a:ext cx="5017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Sunlight-1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  </a:t>
            </a:r>
            <a:r>
              <a:rPr lang="zh-TW" altLang="en-US" sz="3600" dirty="0" smtClean="0"/>
              <a:t>風速</a:t>
            </a:r>
            <a:r>
              <a:rPr lang="en-US" altLang="zh-TW" sz="3600" dirty="0" smtClean="0"/>
              <a:t>58%</a:t>
            </a:r>
          </a:p>
          <a:p>
            <a:endParaRPr lang="en-US" altLang="zh-TW" sz="3600" dirty="0" smtClean="0"/>
          </a:p>
          <a:p>
            <a:r>
              <a:rPr lang="zh-TW" altLang="en-US" sz="3600" dirty="0" smtClean="0"/>
              <a:t> 確認無誤請按完成</a:t>
            </a:r>
            <a:endParaRPr lang="zh-TW" altLang="en-US" sz="36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468526" y="4853163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</a:t>
            </a:r>
            <a:r>
              <a:rPr lang="zh-TW" altLang="en-US" sz="2400" dirty="0"/>
              <a:t>傳送</a:t>
            </a:r>
            <a:r>
              <a:rPr lang="zh-TW" altLang="en-US" sz="2400" dirty="0" smtClean="0"/>
              <a:t>    下一步</a:t>
            </a:r>
            <a:endParaRPr lang="zh-TW" altLang="en-US" sz="2400" dirty="0"/>
          </a:p>
        </p:txBody>
      </p:sp>
      <p:cxnSp>
        <p:nvCxnSpPr>
          <p:cNvPr id="78" name="直線單箭頭接點 77"/>
          <p:cNvCxnSpPr/>
          <p:nvPr/>
        </p:nvCxnSpPr>
        <p:spPr>
          <a:xfrm flipH="1" flipV="1">
            <a:off x="-1764704" y="4148567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-1464804" y="422108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-19520158" y="-3888292"/>
            <a:ext cx="95770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rgbClr val="FF0000"/>
                </a:solidFill>
              </a:rPr>
              <a:t>每新增一新</a:t>
            </a:r>
            <a:r>
              <a:rPr lang="zh-TW" altLang="en-US" sz="6000" dirty="0" smtClean="0">
                <a:solidFill>
                  <a:srgbClr val="FF0000"/>
                </a:solidFill>
              </a:rPr>
              <a:t>裝置都需引導其校正時間 跟 風扇調整</a:t>
            </a:r>
            <a:endParaRPr lang="zh-TW" altLang="en-US" sz="6000" dirty="0">
              <a:solidFill>
                <a:srgbClr val="FF0000"/>
              </a:solidFill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23459497" y="2344112"/>
            <a:ext cx="49685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25214952" y="1456986"/>
            <a:ext cx="18449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完成</a:t>
            </a:r>
            <a:endParaRPr lang="en-US" altLang="zh-TW" sz="3600" dirty="0" smtClean="0"/>
          </a:p>
        </p:txBody>
      </p:sp>
      <p:pic>
        <p:nvPicPr>
          <p:cNvPr id="82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580"/>
          <a:stretch/>
        </p:blipFill>
        <p:spPr bwMode="auto">
          <a:xfrm>
            <a:off x="28982712" y="-5167152"/>
            <a:ext cx="10508624" cy="381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8469544" y="4310935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-17462448" y="-1949300"/>
            <a:ext cx="1341739" cy="1772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1142952" y="2009062"/>
            <a:ext cx="8784975" cy="1301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 smtClean="0">
                <a:solidFill>
                  <a:schemeClr val="tx1"/>
                </a:solidFill>
              </a:rPr>
              <a:t>Sunlight-1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8982712" y="-1357731"/>
            <a:ext cx="10508623" cy="1275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>
                <a:solidFill>
                  <a:schemeClr val="tx1"/>
                </a:solidFill>
              </a:rPr>
              <a:t>搜尋裝置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  <p:pic>
        <p:nvPicPr>
          <p:cNvPr id="96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350"/>
          <a:stretch/>
        </p:blipFill>
        <p:spPr bwMode="auto">
          <a:xfrm>
            <a:off x="28982712" y="-177012"/>
            <a:ext cx="10508624" cy="14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0" t="19236" r="20994" b="72569"/>
          <a:stretch/>
        </p:blipFill>
        <p:spPr bwMode="auto">
          <a:xfrm>
            <a:off x="34915217" y="-272550"/>
            <a:ext cx="4576119" cy="13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矩形 90"/>
          <p:cNvSpPr/>
          <p:nvPr/>
        </p:nvSpPr>
        <p:spPr>
          <a:xfrm>
            <a:off x="30494880" y="1342366"/>
            <a:ext cx="8784975" cy="112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6600" dirty="0" smtClean="0">
                <a:solidFill>
                  <a:schemeClr val="tx1"/>
                </a:solidFill>
              </a:rPr>
              <a:t>  </a:t>
            </a:r>
            <a:r>
              <a:rPr lang="en-US" altLang="zh-TW" sz="6600" dirty="0" smtClean="0">
                <a:solidFill>
                  <a:schemeClr val="tx1"/>
                </a:solidFill>
              </a:rPr>
              <a:t>sunlight -1 </a:t>
            </a:r>
            <a:endParaRPr lang="zh-TW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5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0802152" y="-15941152"/>
            <a:ext cx="111396376" cy="3751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48161446" y="-14500992"/>
            <a:ext cx="224664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dirty="0" smtClean="0"/>
              <a:t>裝置設定   </a:t>
            </a:r>
            <a:r>
              <a:rPr lang="en-US" altLang="zh-TW" sz="11500" dirty="0" smtClean="0"/>
              <a:t>(</a:t>
            </a:r>
            <a:r>
              <a:rPr lang="zh-TW" altLang="en-US" sz="11500" dirty="0" smtClean="0"/>
              <a:t>已新增完裝置</a:t>
            </a:r>
            <a:r>
              <a:rPr lang="en-US" altLang="zh-TW" sz="11500" dirty="0" smtClean="0"/>
              <a:t>)</a:t>
            </a:r>
            <a:endParaRPr lang="zh-TW" altLang="en-US" sz="115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9"/>
          <a:stretch/>
        </p:blipFill>
        <p:spPr>
          <a:xfrm>
            <a:off x="-47417776" y="-10600238"/>
            <a:ext cx="11239089" cy="24668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2889" r="41343" b="80846"/>
          <a:stretch/>
        </p:blipFill>
        <p:spPr>
          <a:xfrm>
            <a:off x="-47417776" y="-8133348"/>
            <a:ext cx="11239088" cy="392949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9"/>
          <a:stretch/>
        </p:blipFill>
        <p:spPr>
          <a:xfrm>
            <a:off x="-47417777" y="-4779912"/>
            <a:ext cx="11239089" cy="17398424"/>
          </a:xfrm>
          <a:prstGeom prst="rect">
            <a:avLst/>
          </a:prstGeom>
        </p:spPr>
      </p:pic>
      <p:pic>
        <p:nvPicPr>
          <p:cNvPr id="8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 b="80001"/>
          <a:stretch/>
        </p:blipFill>
        <p:spPr bwMode="auto">
          <a:xfrm>
            <a:off x="-47417776" y="-8133349"/>
            <a:ext cx="11239088" cy="144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21032" y="-3051600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21032" y="-1129137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21032" y="836712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wu\Desktop\APP\18973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14074" r="89682" b="81259"/>
          <a:stretch/>
        </p:blipFill>
        <p:spPr bwMode="auto">
          <a:xfrm>
            <a:off x="-40735602" y="2716753"/>
            <a:ext cx="640924" cy="10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-47137156" y="-6451849"/>
            <a:ext cx="10958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請於已加入的裝置中擇一點選其藍芽符號做連結當 </a:t>
            </a:r>
            <a:r>
              <a:rPr lang="en-US" altLang="zh-TW" sz="3200" dirty="0" smtClean="0"/>
              <a:t>Host</a:t>
            </a:r>
            <a:r>
              <a:rPr lang="zh-TW" altLang="en-US" sz="3200" dirty="0" smtClean="0"/>
              <a:t> ，其餘已被加入的裝置為 </a:t>
            </a:r>
            <a:r>
              <a:rPr lang="en-US" altLang="zh-TW" sz="3200" dirty="0" smtClean="0"/>
              <a:t>Slave</a:t>
            </a:r>
            <a:r>
              <a:rPr lang="zh-TW" altLang="en-US" sz="3200" dirty="0"/>
              <a:t>，</a:t>
            </a:r>
            <a:r>
              <a:rPr lang="zh-TW" altLang="en-US" sz="3200" dirty="0" smtClean="0"/>
              <a:t>不須藍</a:t>
            </a:r>
            <a:r>
              <a:rPr lang="zh-TW" altLang="en-US" sz="3200" dirty="0"/>
              <a:t>芽</a:t>
            </a:r>
            <a:r>
              <a:rPr lang="zh-TW" altLang="en-US" sz="3200" dirty="0" smtClean="0"/>
              <a:t>連結亦可被 </a:t>
            </a:r>
            <a:r>
              <a:rPr lang="en-US" altLang="zh-TW" sz="3200" dirty="0" smtClean="0"/>
              <a:t>Host </a:t>
            </a:r>
            <a:r>
              <a:rPr lang="zh-TW" altLang="en-US" sz="3200" dirty="0" smtClean="0"/>
              <a:t>廣播控制</a:t>
            </a:r>
            <a:endParaRPr lang="zh-TW" altLang="en-US" sz="32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-36472560" y="-3141639"/>
            <a:ext cx="10081120" cy="90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-34852380" y="-4948918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如未開藍芽</a:t>
            </a:r>
            <a:r>
              <a:rPr lang="zh-TW" altLang="en-US" sz="4800" dirty="0" smtClean="0"/>
              <a:t>需跳出視窗提醒開</a:t>
            </a:r>
            <a:r>
              <a:rPr lang="zh-TW" altLang="en-US" sz="4800" dirty="0"/>
              <a:t>上方藍芽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391440" y="-6994679"/>
            <a:ext cx="11307522" cy="201022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5664" y="-6537408"/>
            <a:ext cx="11312017" cy="2010240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-15050018" y="-1991239"/>
            <a:ext cx="4284314" cy="196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橢圓 1024"/>
          <p:cNvSpPr/>
          <p:nvPr/>
        </p:nvSpPr>
        <p:spPr>
          <a:xfrm>
            <a:off x="-41153080" y="-3307250"/>
            <a:ext cx="1440160" cy="1407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-40080108" y="-1936399"/>
            <a:ext cx="5227728" cy="4653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-34492340" y="2349640"/>
            <a:ext cx="7164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如已開</a:t>
            </a:r>
            <a:r>
              <a:rPr lang="zh-TW" altLang="en-US" sz="4800" dirty="0"/>
              <a:t>藍</a:t>
            </a:r>
            <a:r>
              <a:rPr lang="zh-TW" altLang="en-US" sz="4800" dirty="0" smtClean="0"/>
              <a:t>芽，點許此藍芽符號按鈕會進行裝置的連芽連接，確定連接後此符號後會變藍色</a:t>
            </a:r>
            <a:endParaRPr lang="en-US" altLang="zh-TW" sz="4800" dirty="0" smtClean="0"/>
          </a:p>
          <a:p>
            <a:r>
              <a:rPr lang="en-US" altLang="zh-TW" sz="4800" dirty="0" smtClean="0"/>
              <a:t>(</a:t>
            </a:r>
            <a:r>
              <a:rPr lang="zh-TW" altLang="en-US" sz="4800" dirty="0"/>
              <a:t>現正</a:t>
            </a:r>
            <a:r>
              <a:rPr lang="zh-TW" altLang="en-US" sz="4800" dirty="0" smtClean="0"/>
              <a:t>連接的裝置此處的藍芽服後都需變為藍色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250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430000" y="-8996610"/>
            <a:ext cx="46576931" cy="27867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2963547" y="-6640897"/>
            <a:ext cx="14880603" cy="1143000"/>
          </a:xfrm>
        </p:spPr>
        <p:txBody>
          <a:bodyPr>
            <a:noAutofit/>
          </a:bodyPr>
          <a:lstStyle/>
          <a:p>
            <a:r>
              <a:rPr lang="en-US" altLang="zh-TW" sz="9600" dirty="0" smtClean="0"/>
              <a:t>1.</a:t>
            </a:r>
            <a:r>
              <a:rPr lang="zh-TW" altLang="en-US" sz="9600" dirty="0" smtClean="0"/>
              <a:t> 多顆燈一起時間校正</a:t>
            </a:r>
            <a:endParaRPr lang="zh-TW" altLang="en-US" sz="96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334877" y="-2071938"/>
            <a:ext cx="3672408" cy="6408712"/>
            <a:chOff x="-1389062" y="1156742"/>
            <a:chExt cx="3672408" cy="6408712"/>
          </a:xfrm>
        </p:grpSpPr>
        <p:pic>
          <p:nvPicPr>
            <p:cNvPr id="19" name="Picture 3" descr="C:\Users\wu\Desktop\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1"/>
            <a:stretch/>
          </p:blipFill>
          <p:spPr bwMode="auto">
            <a:xfrm>
              <a:off x="-1389062" y="2926716"/>
              <a:ext cx="3672408" cy="46387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wu\Desktop\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803"/>
            <a:stretch/>
          </p:blipFill>
          <p:spPr bwMode="auto">
            <a:xfrm>
              <a:off x="-1389062" y="1156742"/>
              <a:ext cx="3672408" cy="1383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483" y="-847802"/>
            <a:ext cx="1080120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4275" y="-1207842"/>
            <a:ext cx="176230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-667235" y="-724560"/>
            <a:ext cx="881151" cy="38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校正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5814" y="-1100785"/>
            <a:ext cx="8858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-2281905" y="-123745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時間校正</a:t>
            </a:r>
            <a:endParaRPr lang="zh-TW" altLang="en-US" sz="2400" dirty="0"/>
          </a:p>
        </p:txBody>
      </p:sp>
      <p:sp>
        <p:nvSpPr>
          <p:cNvPr id="17" name="圓角矩形 16"/>
          <p:cNvSpPr/>
          <p:nvPr/>
        </p:nvSpPr>
        <p:spPr>
          <a:xfrm>
            <a:off x="-3170459" y="35034"/>
            <a:ext cx="216024" cy="25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-5505318" y="3503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全選</a:t>
            </a:r>
            <a:endParaRPr lang="zh-TW" altLang="en-US" dirty="0"/>
          </a:p>
        </p:txBody>
      </p:sp>
      <p:cxnSp>
        <p:nvCxnSpPr>
          <p:cNvPr id="2048" name="直線單箭頭接點 2047"/>
          <p:cNvCxnSpPr/>
          <p:nvPr/>
        </p:nvCxnSpPr>
        <p:spPr>
          <a:xfrm>
            <a:off x="-4831366" y="194875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文字方塊 2054"/>
          <p:cNvSpPr txBox="1"/>
          <p:nvPr/>
        </p:nvSpPr>
        <p:spPr>
          <a:xfrm>
            <a:off x="-7914934" y="-120731"/>
            <a:ext cx="27200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</a:rPr>
              <a:t>加入全選的鈕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因為時間是要每顆都校正到 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</a:rPr>
              <a:t>但為了和風扇統一模式所以欲改成可以個別勾選，多加了全選功能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5475" y="3830050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58" name="直線單箭頭接點 2057"/>
          <p:cNvCxnSpPr>
            <a:endCxn id="2059" idx="2"/>
          </p:cNvCxnSpPr>
          <p:nvPr/>
        </p:nvCxnSpPr>
        <p:spPr>
          <a:xfrm flipV="1">
            <a:off x="-5906763" y="3965795"/>
            <a:ext cx="1844808" cy="2296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-9723188" y="4336774"/>
            <a:ext cx="604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下面的主要頁面多加時間校正的鈕，因為時間每年誤差</a:t>
            </a:r>
            <a:r>
              <a:rPr lang="en-US" altLang="zh-TW" sz="2400" dirty="0" smtClean="0">
                <a:solidFill>
                  <a:srgbClr val="FF0000"/>
                </a:solidFill>
              </a:rPr>
              <a:t>8</a:t>
            </a:r>
            <a:r>
              <a:rPr lang="zh-TW" altLang="en-US" sz="2400" dirty="0" smtClean="0">
                <a:solidFill>
                  <a:srgbClr val="FF0000"/>
                </a:solidFill>
              </a:rPr>
              <a:t> 分鐘，建議</a:t>
            </a:r>
            <a:r>
              <a:rPr lang="zh-TW" altLang="en-US" sz="2400" dirty="0">
                <a:solidFill>
                  <a:srgbClr val="FF0000"/>
                </a:solidFill>
              </a:rPr>
              <a:t>每</a:t>
            </a:r>
            <a:r>
              <a:rPr lang="zh-TW" altLang="en-US" sz="2400" dirty="0" smtClean="0">
                <a:solidFill>
                  <a:srgbClr val="FF0000"/>
                </a:solidFill>
              </a:rPr>
              <a:t>個</a:t>
            </a:r>
            <a:r>
              <a:rPr lang="zh-TW" altLang="en-US" sz="2400" dirty="0">
                <a:solidFill>
                  <a:srgbClr val="FF0000"/>
                </a:solidFill>
              </a:rPr>
              <a:t>月</a:t>
            </a:r>
            <a:r>
              <a:rPr lang="zh-TW" altLang="en-US" sz="2400" dirty="0" smtClean="0">
                <a:solidFill>
                  <a:srgbClr val="FF0000"/>
                </a:solidFill>
              </a:rPr>
              <a:t>校正</a:t>
            </a:r>
            <a:r>
              <a:rPr lang="zh-TW" altLang="en-US" sz="2400" dirty="0">
                <a:solidFill>
                  <a:srgbClr val="FF0000"/>
                </a:solidFill>
              </a:rPr>
              <a:t>一次 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sp>
        <p:nvSpPr>
          <p:cNvPr id="2059" name="橢圓 2058"/>
          <p:cNvSpPr/>
          <p:nvPr/>
        </p:nvSpPr>
        <p:spPr>
          <a:xfrm>
            <a:off x="-4061955" y="3505332"/>
            <a:ext cx="769411" cy="920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42556" y="-578008"/>
            <a:ext cx="2493917" cy="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11560" y="-1539552"/>
            <a:ext cx="1976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按</a:t>
            </a:r>
            <a:r>
              <a:rPr lang="zh-TW" altLang="en-US" sz="2800" dirty="0"/>
              <a:t>校正</a:t>
            </a:r>
            <a:r>
              <a:rPr lang="zh-TW" altLang="en-US" sz="2800" dirty="0" smtClean="0"/>
              <a:t>進行</a:t>
            </a:r>
            <a:endParaRPr lang="en-US" altLang="zh-TW" sz="2800" dirty="0" smtClean="0"/>
          </a:p>
          <a:p>
            <a:r>
              <a:rPr lang="zh-TW" altLang="en-US" sz="2800" dirty="0" smtClean="0"/>
              <a:t>時間校正</a:t>
            </a:r>
            <a:endParaRPr lang="zh-TW" altLang="en-US" sz="28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6180748" y="-3902780"/>
            <a:ext cx="1341739" cy="2449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700369" y="-4678575"/>
            <a:ext cx="395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逐顆亮綠燈進行校正</a:t>
            </a:r>
            <a:endParaRPr lang="zh-TW" altLang="en-US" sz="3200" dirty="0"/>
          </a:p>
        </p:txBody>
      </p:sp>
      <p:pic>
        <p:nvPicPr>
          <p:cNvPr id="31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936473" y="-1308180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3196939" y="-948140"/>
            <a:ext cx="4034486" cy="4697723"/>
            <a:chOff x="-4557279" y="1340768"/>
            <a:chExt cx="4034486" cy="4697723"/>
          </a:xfrm>
        </p:grpSpPr>
        <p:sp>
          <p:nvSpPr>
            <p:cNvPr id="33" name="文字方塊 32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-4444030" y="5576826"/>
              <a:ext cx="38235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上一</a:t>
              </a:r>
              <a:r>
                <a:rPr lang="zh-TW" altLang="en-US" sz="2400" dirty="0" smtClean="0"/>
                <a:t>步    開啟綠燈    下一步</a:t>
              </a:r>
              <a:endParaRPr lang="zh-TW" altLang="en-US" sz="2400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5515787" y="-32776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3427555" y="-331113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6565" y="-1711898"/>
            <a:ext cx="552450" cy="37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187" y="-1742541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-794195" y="-1855914"/>
            <a:ext cx="1166050" cy="641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/>
          <p:nvPr/>
        </p:nvCxnSpPr>
        <p:spPr>
          <a:xfrm flipH="1" flipV="1">
            <a:off x="-290139" y="-3902781"/>
            <a:ext cx="59809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-2386628" y="-4736234"/>
            <a:ext cx="484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這兩個鈕像這樣分開一點</a:t>
            </a:r>
            <a:endParaRPr lang="zh-TW" altLang="en-US" sz="3200" dirty="0"/>
          </a:p>
        </p:txBody>
      </p:sp>
      <p:sp>
        <p:nvSpPr>
          <p:cNvPr id="5" name="橢圓 4"/>
          <p:cNvSpPr/>
          <p:nvPr/>
        </p:nvSpPr>
        <p:spPr>
          <a:xfrm>
            <a:off x="-3677249" y="-1338468"/>
            <a:ext cx="4121112" cy="15581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-7936688" y="-1423866"/>
            <a:ext cx="38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時間校正和風扇</a:t>
            </a:r>
            <a:r>
              <a:rPr lang="zh-TW" altLang="en-US" sz="2400" dirty="0" smtClean="0">
                <a:solidFill>
                  <a:srgbClr val="FF0000"/>
                </a:solidFill>
              </a:rPr>
              <a:t>轉速的綠色圈圈處不要</a:t>
            </a:r>
            <a:r>
              <a:rPr lang="zh-TW" altLang="en-US" sz="2400" dirty="0">
                <a:solidFill>
                  <a:srgbClr val="FF0000"/>
                </a:solidFill>
              </a:rPr>
              <a:t>項紅圈處</a:t>
            </a:r>
            <a:r>
              <a:rPr lang="zh-TW" altLang="en-US" sz="2400" dirty="0" smtClean="0">
                <a:solidFill>
                  <a:srgbClr val="FF0000"/>
                </a:solidFill>
              </a:rPr>
              <a:t>可以同時存在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8" name="Picture 5" descr="C:\Users\wu\Desktop\1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7523" y="-2134901"/>
            <a:ext cx="3432982" cy="61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橢圓 48"/>
          <p:cNvSpPr/>
          <p:nvPr/>
        </p:nvSpPr>
        <p:spPr>
          <a:xfrm>
            <a:off x="-12963547" y="-1609060"/>
            <a:ext cx="3816424" cy="154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/>
          <p:cNvCxnSpPr/>
          <p:nvPr/>
        </p:nvCxnSpPr>
        <p:spPr>
          <a:xfrm flipH="1">
            <a:off x="-9147123" y="-775794"/>
            <a:ext cx="12104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0468608" y="-145338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群組 77"/>
          <p:cNvGrpSpPr/>
          <p:nvPr/>
        </p:nvGrpSpPr>
        <p:grpSpPr>
          <a:xfrm>
            <a:off x="10729074" y="-1093344"/>
            <a:ext cx="4034486" cy="4084071"/>
            <a:chOff x="-4557279" y="1340768"/>
            <a:chExt cx="4034486" cy="4084071"/>
          </a:xfrm>
        </p:grpSpPr>
        <p:sp>
          <p:nvSpPr>
            <p:cNvPr id="79" name="文字方塊 78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94" name="圓角矩形 93"/>
          <p:cNvSpPr/>
          <p:nvPr/>
        </p:nvSpPr>
        <p:spPr>
          <a:xfrm>
            <a:off x="13047922" y="-472964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sp>
        <p:nvSpPr>
          <p:cNvPr id="95" name="圓角矩形 94"/>
          <p:cNvSpPr/>
          <p:nvPr/>
        </p:nvSpPr>
        <p:spPr>
          <a:xfrm>
            <a:off x="10959690" y="-476317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Sunlight-2</a:t>
            </a:r>
            <a:endParaRPr lang="zh-TW" altLang="en-US" dirty="0"/>
          </a:p>
        </p:txBody>
      </p:sp>
      <p:cxnSp>
        <p:nvCxnSpPr>
          <p:cNvPr id="96" name="直線單箭頭接點 95"/>
          <p:cNvCxnSpPr/>
          <p:nvPr/>
        </p:nvCxnSpPr>
        <p:spPr>
          <a:xfrm flipV="1">
            <a:off x="7676397" y="1579663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7823169" y="859583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下一步</a:t>
            </a:r>
            <a:endParaRPr lang="zh-TW" altLang="en-US" sz="3200" dirty="0"/>
          </a:p>
        </p:txBody>
      </p:sp>
      <p:cxnSp>
        <p:nvCxnSpPr>
          <p:cNvPr id="121" name="直線單箭頭接點 120"/>
          <p:cNvCxnSpPr/>
          <p:nvPr/>
        </p:nvCxnSpPr>
        <p:spPr>
          <a:xfrm flipH="1">
            <a:off x="7676398" y="2376686"/>
            <a:ext cx="2481680" cy="15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7884368" y="2420888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10878158" y="3113440"/>
            <a:ext cx="3823554" cy="4792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cxnSp>
        <p:nvCxnSpPr>
          <p:cNvPr id="69" name="直線單箭頭接點 68"/>
          <p:cNvCxnSpPr/>
          <p:nvPr/>
        </p:nvCxnSpPr>
        <p:spPr>
          <a:xfrm flipH="1" flipV="1">
            <a:off x="395536" y="1579663"/>
            <a:ext cx="2492609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52465" y="900009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2051" name="直線單箭頭接點 2050"/>
          <p:cNvCxnSpPr/>
          <p:nvPr/>
        </p:nvCxnSpPr>
        <p:spPr>
          <a:xfrm>
            <a:off x="15445208" y="2017405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16350659" y="1268760"/>
            <a:ext cx="291097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下一步</a:t>
            </a:r>
            <a:endParaRPr lang="zh-TW" altLang="en-US" sz="4000" dirty="0"/>
          </a:p>
        </p:txBody>
      </p:sp>
      <p:pic>
        <p:nvPicPr>
          <p:cNvPr id="84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9770170" y="-147636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群組 84"/>
          <p:cNvGrpSpPr/>
          <p:nvPr/>
        </p:nvGrpSpPr>
        <p:grpSpPr>
          <a:xfrm>
            <a:off x="20030636" y="-1116324"/>
            <a:ext cx="4034486" cy="4084071"/>
            <a:chOff x="-4557279" y="1340768"/>
            <a:chExt cx="4034486" cy="4084071"/>
          </a:xfrm>
        </p:grpSpPr>
        <p:sp>
          <p:nvSpPr>
            <p:cNvPr id="87" name="文字方塊 86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20125728" y="3212976"/>
            <a:ext cx="40324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上一步     開啟綠燈    下一步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0133628" y="-243408"/>
            <a:ext cx="38085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 smtClean="0"/>
              <a:t>亮綠燈表這顆燈有接收到更改時間校正的指令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FontTx/>
              <a:buAutoNum type="arabicPeriod"/>
            </a:pPr>
            <a:r>
              <a:rPr lang="zh-TW" altLang="en-US" dirty="0" smtClean="0"/>
              <a:t>若</a:t>
            </a:r>
            <a:r>
              <a:rPr lang="zh-TW" altLang="en-US" dirty="0"/>
              <a:t>沒亮綠燈</a:t>
            </a:r>
            <a:r>
              <a:rPr lang="zh-TW" altLang="en-US" dirty="0" smtClean="0"/>
              <a:t>重複請按開啟綠燈按鈕，直到綠燈亮起</a:t>
            </a:r>
            <a:endParaRPr lang="zh-TW" altLang="en-US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r>
              <a:rPr lang="zh-TW" altLang="en-US" dirty="0" smtClean="0"/>
              <a:t>綠燈亮後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zh-TW" altLang="en-US" b="1" dirty="0" smtClean="0">
                <a:solidFill>
                  <a:srgbClr val="FF0000"/>
                </a:solidFill>
              </a:rPr>
              <a:t> 秒</a:t>
            </a:r>
            <a:r>
              <a:rPr lang="zh-TW" altLang="en-US" dirty="0" smtClean="0"/>
              <a:t>會自動關閉</a:t>
            </a:r>
            <a:endParaRPr lang="en-US" altLang="zh-TW" dirty="0"/>
          </a:p>
        </p:txBody>
      </p:sp>
      <p:sp>
        <p:nvSpPr>
          <p:cNvPr id="105" name="圓角矩形 104"/>
          <p:cNvSpPr/>
          <p:nvPr/>
        </p:nvSpPr>
        <p:spPr>
          <a:xfrm>
            <a:off x="20096956" y="-37605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106" name="圓角矩形 105"/>
          <p:cNvSpPr/>
          <p:nvPr/>
        </p:nvSpPr>
        <p:spPr>
          <a:xfrm>
            <a:off x="22400338" y="-363184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14:01:46</a:t>
            </a:r>
            <a:endParaRPr lang="zh-TW" altLang="en-US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24614253" y="1633175"/>
            <a:ext cx="285629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H="1">
            <a:off x="15487633" y="2682896"/>
            <a:ext cx="37739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16488547" y="2850756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24686262" y="2341915"/>
            <a:ext cx="28562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7758576" y="-1395812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28069696" y="-1154793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28005311" y="3298541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5308752" y="2564904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25166289" y="871777"/>
            <a:ext cx="230425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下一步</a:t>
            </a:r>
            <a:endParaRPr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359100" y="-76056"/>
            <a:ext cx="38639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      14:01:46</a:t>
            </a:r>
          </a:p>
          <a:p>
            <a:r>
              <a:rPr lang="en-US" altLang="zh-TW" sz="2800" dirty="0" smtClean="0"/>
              <a:t>Sunlight-2        14:01:46</a:t>
            </a:r>
          </a:p>
          <a:p>
            <a:r>
              <a:rPr lang="en-US" altLang="zh-TW" sz="2800" dirty="0" smtClean="0"/>
              <a:t>Sunlight-3        14:01:46</a:t>
            </a:r>
          </a:p>
          <a:p>
            <a:endParaRPr lang="en-US" altLang="zh-TW" sz="2800" dirty="0"/>
          </a:p>
          <a:p>
            <a:r>
              <a:rPr lang="zh-TW" altLang="en-US" sz="2800" dirty="0"/>
              <a:t> 確認無誤請按完成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29198736" y="-1149493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2052" name="橢圓 2051"/>
          <p:cNvSpPr/>
          <p:nvPr/>
        </p:nvSpPr>
        <p:spPr>
          <a:xfrm>
            <a:off x="31002613" y="3275894"/>
            <a:ext cx="1220459" cy="771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27084784" y="4869160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98" name="直線單箭頭接點 97"/>
          <p:cNvCxnSpPr/>
          <p:nvPr/>
        </p:nvCxnSpPr>
        <p:spPr>
          <a:xfrm flipH="1">
            <a:off x="29918816" y="4128424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1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963590" y="-11188624"/>
            <a:ext cx="57678408" cy="27502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Picture 5" descr="C:\Users\wu\Desktop\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4974" y="-453053"/>
            <a:ext cx="3742692" cy="665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1889250" y="-3523799"/>
            <a:ext cx="9044425" cy="1143000"/>
          </a:xfrm>
        </p:spPr>
        <p:txBody>
          <a:bodyPr>
            <a:noAutofit/>
          </a:bodyPr>
          <a:lstStyle/>
          <a:p>
            <a:r>
              <a:rPr lang="en-US" altLang="zh-TW" sz="6600" dirty="0"/>
              <a:t>2</a:t>
            </a:r>
            <a:r>
              <a:rPr lang="en-US" altLang="zh-TW" sz="6600" dirty="0" smtClean="0"/>
              <a:t>.</a:t>
            </a:r>
            <a:r>
              <a:rPr lang="zh-TW" altLang="en-US" sz="6600" dirty="0" smtClean="0"/>
              <a:t> 多</a:t>
            </a:r>
            <a:r>
              <a:rPr lang="zh-TW" altLang="en-US" sz="6600" dirty="0"/>
              <a:t>顆燈一起風扇</a:t>
            </a:r>
            <a:r>
              <a:rPr lang="zh-TW" altLang="en-US" sz="6600" dirty="0" smtClean="0"/>
              <a:t>調整</a:t>
            </a:r>
            <a:endParaRPr lang="zh-TW" altLang="en-US" sz="6600" dirty="0"/>
          </a:p>
        </p:txBody>
      </p:sp>
      <p:sp>
        <p:nvSpPr>
          <p:cNvPr id="17" name="圓角矩形 16"/>
          <p:cNvSpPr/>
          <p:nvPr/>
        </p:nvSpPr>
        <p:spPr>
          <a:xfrm>
            <a:off x="-4258951" y="1372632"/>
            <a:ext cx="216024" cy="250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-6563207" y="13446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全選</a:t>
            </a:r>
            <a:endParaRPr lang="zh-TW" altLang="en-US" dirty="0"/>
          </a:p>
        </p:txBody>
      </p:sp>
      <p:cxnSp>
        <p:nvCxnSpPr>
          <p:cNvPr id="2048" name="直線單箭頭接點 2047"/>
          <p:cNvCxnSpPr/>
          <p:nvPr/>
        </p:nvCxnSpPr>
        <p:spPr>
          <a:xfrm>
            <a:off x="-5919858" y="1532473"/>
            <a:ext cx="15388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9419" y="5599696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直線單箭頭接點 19"/>
          <p:cNvCxnSpPr/>
          <p:nvPr/>
        </p:nvCxnSpPr>
        <p:spPr>
          <a:xfrm>
            <a:off x="-596519" y="694924"/>
            <a:ext cx="47447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6725164" y="-1196627"/>
            <a:ext cx="1472997" cy="1037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558473" y="-2380799"/>
            <a:ext cx="3952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逐顆亮綠燈進行風扇轉速調整</a:t>
            </a:r>
            <a:endParaRPr lang="zh-TW" altLang="en-US" sz="3200" dirty="0"/>
          </a:p>
        </p:txBody>
      </p:sp>
      <p:pic>
        <p:nvPicPr>
          <p:cNvPr id="31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4237993" y="-4361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/>
          <p:cNvGrpSpPr/>
          <p:nvPr/>
        </p:nvGrpSpPr>
        <p:grpSpPr>
          <a:xfrm>
            <a:off x="4549390" y="355679"/>
            <a:ext cx="4034486" cy="4084071"/>
            <a:chOff x="-4557279" y="1340768"/>
            <a:chExt cx="4034486" cy="4084071"/>
          </a:xfrm>
        </p:grpSpPr>
        <p:sp>
          <p:nvSpPr>
            <p:cNvPr id="33" name="文字方塊 32"/>
            <p:cNvSpPr txBox="1"/>
            <p:nvPr/>
          </p:nvSpPr>
          <p:spPr>
            <a:xfrm>
              <a:off x="-4429000" y="2095664"/>
              <a:ext cx="3808524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亮綠燈表這顆燈有接收到更改風扇轉速的指令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/>
                <a:t>綠燈亮後 </a:t>
              </a:r>
              <a:r>
                <a:rPr lang="en-US" altLang="zh-TW" b="1" dirty="0">
                  <a:solidFill>
                    <a:srgbClr val="FF0000"/>
                  </a:solidFill>
                </a:rPr>
                <a:t>3</a:t>
              </a:r>
              <a:r>
                <a:rPr lang="zh-TW" altLang="en-US" b="1" dirty="0">
                  <a:solidFill>
                    <a:srgbClr val="FF0000"/>
                  </a:solidFill>
                </a:rPr>
                <a:t> 秒</a:t>
              </a:r>
              <a:r>
                <a:rPr lang="zh-TW" altLang="en-US" dirty="0"/>
                <a:t>會自動關閉</a:t>
              </a:r>
              <a:endParaRPr lang="en-US" altLang="zh-TW" dirty="0"/>
            </a:p>
            <a:p>
              <a:endParaRPr lang="en-US" altLang="zh-TW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6868238" y="97605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45" name="圓角矩形 44"/>
          <p:cNvSpPr/>
          <p:nvPr/>
        </p:nvSpPr>
        <p:spPr>
          <a:xfrm>
            <a:off x="4780006" y="972706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Sunlight-1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-542239" y="777828"/>
            <a:ext cx="4924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拉風扇調整的</a:t>
            </a:r>
            <a:r>
              <a:rPr lang="en-US" altLang="zh-TW" sz="2400" dirty="0" smtClean="0"/>
              <a:t>bar</a:t>
            </a:r>
            <a:r>
              <a:rPr lang="zh-TW" altLang="en-US" sz="2400" dirty="0" smtClean="0"/>
              <a:t> </a:t>
            </a:r>
            <a:r>
              <a:rPr lang="zh-TW" altLang="en-US" sz="2400" dirty="0" smtClean="0">
                <a:solidFill>
                  <a:srgbClr val="FF0000"/>
                </a:solidFill>
              </a:rPr>
              <a:t>不要即拉即調轉速需按傳送鈕才能調風扇轉速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zh-TW" altLang="en-US" sz="2400" dirty="0" smtClean="0"/>
              <a:t>按藍色框也可調風扇轉速</a:t>
            </a:r>
            <a:endParaRPr lang="zh-TW" altLang="en-US" sz="2400" dirty="0"/>
          </a:p>
        </p:txBody>
      </p:sp>
      <p:pic>
        <p:nvPicPr>
          <p:cNvPr id="1026" name="Picture 2" descr="C:\Users\wu\Desktop\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4" t="9528" r="11375" b="47096"/>
          <a:stretch/>
        </p:blipFill>
        <p:spPr bwMode="auto">
          <a:xfrm>
            <a:off x="1881643" y="-3254620"/>
            <a:ext cx="2860406" cy="282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u\Desktop\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29194" b="77596"/>
          <a:stretch/>
        </p:blipFill>
        <p:spPr bwMode="auto">
          <a:xfrm>
            <a:off x="-4472481" y="411088"/>
            <a:ext cx="2622795" cy="61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單箭頭接點 49"/>
          <p:cNvCxnSpPr/>
          <p:nvPr/>
        </p:nvCxnSpPr>
        <p:spPr>
          <a:xfrm flipV="1">
            <a:off x="-1028214" y="-1022372"/>
            <a:ext cx="2673919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0664" y="-86268"/>
            <a:ext cx="552450" cy="36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067" y="-88936"/>
            <a:ext cx="456452" cy="43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-8767269" y="-1196627"/>
            <a:ext cx="3874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時間校正和風扇</a:t>
            </a:r>
            <a:r>
              <a:rPr lang="zh-TW" altLang="en-US" sz="2400" dirty="0" smtClean="0">
                <a:solidFill>
                  <a:srgbClr val="FF0000"/>
                </a:solidFill>
              </a:rPr>
              <a:t>轉速的綠色圈圈處不要像紅圈處一樣可同時存在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9" name="Picture 5" descr="C:\Users\wu\Desktop\1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27703" y="77732"/>
            <a:ext cx="3432982" cy="610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/>
          <p:cNvSpPr/>
          <p:nvPr/>
        </p:nvSpPr>
        <p:spPr>
          <a:xfrm>
            <a:off x="-11243727" y="603573"/>
            <a:ext cx="3816424" cy="1546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11821059" y="2174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群組 73"/>
          <p:cNvGrpSpPr/>
          <p:nvPr/>
        </p:nvGrpSpPr>
        <p:grpSpPr>
          <a:xfrm>
            <a:off x="12081525" y="381784"/>
            <a:ext cx="4034486" cy="4084071"/>
            <a:chOff x="-4557279" y="1340768"/>
            <a:chExt cx="4034486" cy="4084071"/>
          </a:xfrm>
        </p:grpSpPr>
        <p:sp>
          <p:nvSpPr>
            <p:cNvPr id="76" name="文字方塊 75"/>
            <p:cNvSpPr txBox="1"/>
            <p:nvPr/>
          </p:nvSpPr>
          <p:spPr>
            <a:xfrm>
              <a:off x="-4429000" y="2095664"/>
              <a:ext cx="3808524" cy="25853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AutoNum type="arabicPeriod"/>
              </a:pPr>
              <a:r>
                <a:rPr lang="zh-TW" altLang="en-US" dirty="0" smtClean="0"/>
                <a:t>亮綠燈表這顆燈有接收到更改時間校正的指令</a:t>
              </a:r>
              <a:endParaRPr lang="en-US" altLang="zh-TW" dirty="0" smtClean="0"/>
            </a:p>
            <a:p>
              <a:pPr marL="342900" indent="-342900">
                <a:buAutoNum type="arabicPeriod"/>
              </a:pPr>
              <a:endParaRPr lang="en-US" altLang="zh-TW" dirty="0"/>
            </a:p>
            <a:p>
              <a:pPr marL="342900" indent="-342900">
                <a:buFontTx/>
                <a:buAutoNum type="arabicPeriod"/>
              </a:pPr>
              <a:r>
                <a:rPr lang="zh-TW" altLang="en-US" dirty="0" smtClean="0"/>
                <a:t>若</a:t>
              </a:r>
              <a:r>
                <a:rPr lang="zh-TW" altLang="en-US" dirty="0"/>
                <a:t>沒亮綠燈</a:t>
              </a:r>
              <a:r>
                <a:rPr lang="zh-TW" altLang="en-US" dirty="0" smtClean="0"/>
                <a:t>重複請按開啟綠燈按鈕，直到綠燈亮起</a:t>
              </a:r>
              <a:endParaRPr lang="zh-TW" altLang="en-US" dirty="0"/>
            </a:p>
            <a:p>
              <a:pPr marL="342900" indent="-342900">
                <a:buAutoNum type="arabicPeriod"/>
              </a:pPr>
              <a:endParaRPr lang="en-US" altLang="zh-TW" dirty="0" smtClean="0"/>
            </a:p>
            <a:p>
              <a:pPr marL="342900" indent="-342900">
                <a:buFontTx/>
                <a:buAutoNum type="arabicPeriod" startAt="3"/>
              </a:pPr>
              <a:r>
                <a:rPr lang="zh-TW" altLang="en-US" dirty="0" smtClean="0"/>
                <a:t>綠燈亮後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r>
                <a:rPr lang="zh-TW" altLang="en-US" b="1" dirty="0" smtClean="0">
                  <a:solidFill>
                    <a:srgbClr val="FF0000"/>
                  </a:solidFill>
                </a:rPr>
                <a:t> 秒</a:t>
              </a:r>
              <a:r>
                <a:rPr lang="zh-TW" altLang="en-US" dirty="0" smtClean="0"/>
                <a:t>會自動關閉</a:t>
              </a:r>
              <a:endParaRPr lang="en-US" altLang="zh-TW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87" name="圓角矩形 86"/>
          <p:cNvSpPr/>
          <p:nvPr/>
        </p:nvSpPr>
        <p:spPr>
          <a:xfrm>
            <a:off x="12312141" y="998811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Sunlight-2</a:t>
            </a:r>
            <a:endParaRPr lang="zh-TW" altLang="en-US" dirty="0"/>
          </a:p>
        </p:txBody>
      </p:sp>
      <p:cxnSp>
        <p:nvCxnSpPr>
          <p:cNvPr id="88" name="直線單箭頭接點 87"/>
          <p:cNvCxnSpPr/>
          <p:nvPr/>
        </p:nvCxnSpPr>
        <p:spPr>
          <a:xfrm flipV="1">
            <a:off x="9101128" y="2145980"/>
            <a:ext cx="2481681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圓角矩形 90"/>
          <p:cNvSpPr/>
          <p:nvPr/>
        </p:nvSpPr>
        <p:spPr>
          <a:xfrm>
            <a:off x="14545691" y="100258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522647" y="447821"/>
            <a:ext cx="792088" cy="47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-4765741" y="-870"/>
            <a:ext cx="4121112" cy="15581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-1304439" y="633812"/>
            <a:ext cx="459900" cy="184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/>
              <a:t>傳送</a:t>
            </a:r>
            <a:endParaRPr lang="zh-TW" altLang="en-US" sz="1000" dirty="0"/>
          </a:p>
        </p:txBody>
      </p:sp>
      <p:pic>
        <p:nvPicPr>
          <p:cNvPr id="43" name="Picture 3" descr="C:\Users\wu\Desktop\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9" t="13030" r="3058" b="79793"/>
          <a:stretch/>
        </p:blipFill>
        <p:spPr bwMode="auto">
          <a:xfrm>
            <a:off x="-1878286" y="449408"/>
            <a:ext cx="571663" cy="4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4598033" y="4636643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2257603" y="4661461"/>
            <a:ext cx="38235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步    開啟綠燈    下一步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9566585" y="1497908"/>
            <a:ext cx="151484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-298511" y="2713941"/>
            <a:ext cx="4391464" cy="55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9206545" y="3289397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821074" y="2857349"/>
            <a:ext cx="226290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    上一步</a:t>
            </a:r>
            <a:endParaRPr lang="zh-TW" altLang="en-US" sz="3200" dirty="0"/>
          </a:p>
        </p:txBody>
      </p:sp>
      <p:cxnSp>
        <p:nvCxnSpPr>
          <p:cNvPr id="60" name="直線單箭頭接點 59"/>
          <p:cNvCxnSpPr/>
          <p:nvPr/>
        </p:nvCxnSpPr>
        <p:spPr>
          <a:xfrm flipH="1">
            <a:off x="9138237" y="3245323"/>
            <a:ext cx="23722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16841451" y="2415840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17648794" y="1685769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pic>
        <p:nvPicPr>
          <p:cNvPr id="63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21166413" y="44624"/>
            <a:ext cx="4586014" cy="54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/>
          <p:cNvGrpSpPr/>
          <p:nvPr/>
        </p:nvGrpSpPr>
        <p:grpSpPr>
          <a:xfrm>
            <a:off x="21426879" y="404664"/>
            <a:ext cx="4034486" cy="4084071"/>
            <a:chOff x="-4557279" y="1340768"/>
            <a:chExt cx="4034486" cy="4084071"/>
          </a:xfrm>
        </p:grpSpPr>
        <p:sp>
          <p:nvSpPr>
            <p:cNvPr id="65" name="文字方塊 64"/>
            <p:cNvSpPr txBox="1"/>
            <p:nvPr/>
          </p:nvSpPr>
          <p:spPr>
            <a:xfrm>
              <a:off x="-4557279" y="1340768"/>
              <a:ext cx="293659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/>
                <a:t>        目檢確認    </a:t>
              </a:r>
              <a:endParaRPr lang="zh-TW" altLang="en-US" sz="3600" b="1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-1753262" y="5055507"/>
              <a:ext cx="12304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sp>
        <p:nvSpPr>
          <p:cNvPr id="67" name="文字方塊 66"/>
          <p:cNvSpPr txBox="1"/>
          <p:nvPr/>
        </p:nvSpPr>
        <p:spPr>
          <a:xfrm>
            <a:off x="21393781" y="4695527"/>
            <a:ext cx="41325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   上一步     開啟綠燈    下一步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1529871" y="1277580"/>
            <a:ext cx="380852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 smtClean="0"/>
              <a:t>亮綠燈表這顆燈有接收到更改時間校正的指令</a:t>
            </a:r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FontTx/>
              <a:buAutoNum type="arabicPeriod"/>
            </a:pPr>
            <a:r>
              <a:rPr lang="zh-TW" altLang="en-US" dirty="0" smtClean="0"/>
              <a:t>若</a:t>
            </a:r>
            <a:r>
              <a:rPr lang="zh-TW" altLang="en-US" dirty="0"/>
              <a:t>沒亮綠燈</a:t>
            </a:r>
            <a:r>
              <a:rPr lang="zh-TW" altLang="en-US" dirty="0" smtClean="0"/>
              <a:t>重複請按開啟綠燈按鈕，直到綠燈亮起</a:t>
            </a:r>
            <a:endParaRPr lang="zh-TW" altLang="en-US" dirty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pPr marL="342900" indent="-342900">
              <a:buFontTx/>
              <a:buAutoNum type="arabicPeriod" startAt="3"/>
            </a:pPr>
            <a:r>
              <a:rPr lang="zh-TW" altLang="en-US" dirty="0" smtClean="0"/>
              <a:t>綠燈亮後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zh-TW" altLang="en-US" b="1" dirty="0" smtClean="0">
                <a:solidFill>
                  <a:srgbClr val="FF0000"/>
                </a:solidFill>
              </a:rPr>
              <a:t> 秒</a:t>
            </a:r>
            <a:r>
              <a:rPr lang="zh-TW" altLang="en-US" dirty="0" smtClean="0"/>
              <a:t>會自動關閉</a:t>
            </a:r>
            <a:endParaRPr lang="en-US" altLang="zh-TW" dirty="0"/>
          </a:p>
        </p:txBody>
      </p:sp>
      <p:sp>
        <p:nvSpPr>
          <p:cNvPr id="70" name="圓角矩形 69"/>
          <p:cNvSpPr/>
          <p:nvPr/>
        </p:nvSpPr>
        <p:spPr>
          <a:xfrm>
            <a:off x="21493199" y="1144929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Sunlight-3</a:t>
            </a:r>
            <a:endParaRPr lang="zh-TW" altLang="en-US" dirty="0"/>
          </a:p>
        </p:txBody>
      </p:sp>
      <p:sp>
        <p:nvSpPr>
          <p:cNvPr id="77" name="圓角矩形 76"/>
          <p:cNvSpPr/>
          <p:nvPr/>
        </p:nvSpPr>
        <p:spPr>
          <a:xfrm>
            <a:off x="23796581" y="1136680"/>
            <a:ext cx="1329923" cy="569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風速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58</a:t>
            </a:r>
            <a:r>
              <a:rPr lang="en-US" altLang="zh-TW" dirty="0"/>
              <a:t>%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H="1">
            <a:off x="16923473" y="3442124"/>
            <a:ext cx="363629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17747912" y="3586140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cxnSp>
        <p:nvCxnSpPr>
          <p:cNvPr id="71" name="直線單箭頭接點 70"/>
          <p:cNvCxnSpPr/>
          <p:nvPr/>
        </p:nvCxnSpPr>
        <p:spPr>
          <a:xfrm>
            <a:off x="26030384" y="2095913"/>
            <a:ext cx="3816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H="1">
            <a:off x="26030384" y="3128080"/>
            <a:ext cx="363629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26755705" y="1429887"/>
            <a:ext cx="291097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下一步</a:t>
            </a:r>
            <a:endParaRPr lang="zh-TW" altLang="en-US" sz="32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983659" y="3227841"/>
            <a:ext cx="17297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上</a:t>
            </a:r>
            <a:r>
              <a:rPr lang="zh-TW" altLang="en-US" sz="3600" dirty="0" smtClean="0"/>
              <a:t>一步</a:t>
            </a:r>
            <a:endParaRPr lang="zh-TW" altLang="en-US" sz="3600" dirty="0"/>
          </a:p>
        </p:txBody>
      </p:sp>
      <p:pic>
        <p:nvPicPr>
          <p:cNvPr id="85" name="Picture 2" descr="C:\Users\wu\Desktop\1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0221" r="9402" b="23943"/>
          <a:stretch/>
        </p:blipFill>
        <p:spPr bwMode="auto">
          <a:xfrm>
            <a:off x="30458876" y="-453053"/>
            <a:ext cx="4919632" cy="56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30769996" y="-212034"/>
            <a:ext cx="4248472" cy="505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30705611" y="4241300"/>
            <a:ext cx="436040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   上一步             </a:t>
            </a:r>
            <a:r>
              <a:rPr lang="zh-TW" altLang="en-US" sz="3600" dirty="0"/>
              <a:t>完成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31059400" y="866703"/>
            <a:ext cx="38639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Sunlight-1        </a:t>
            </a:r>
            <a:r>
              <a:rPr lang="zh-TW" altLang="en-US" sz="2800" dirty="0" smtClean="0"/>
              <a:t>風速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58%</a:t>
            </a:r>
          </a:p>
          <a:p>
            <a:r>
              <a:rPr lang="en-US" altLang="zh-TW" sz="2800" dirty="0" smtClean="0"/>
              <a:t>Sunlight-2</a:t>
            </a:r>
            <a:r>
              <a:rPr lang="zh-TW" altLang="en-US" sz="2800" dirty="0" smtClean="0"/>
              <a:t>        風速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58</a:t>
            </a:r>
            <a:r>
              <a:rPr lang="en-US" altLang="zh-TW" sz="2800" dirty="0" smtClean="0"/>
              <a:t>%</a:t>
            </a:r>
          </a:p>
          <a:p>
            <a:r>
              <a:rPr lang="en-US" altLang="zh-TW" sz="2800" dirty="0" smtClean="0"/>
              <a:t>Sunlight-3</a:t>
            </a:r>
            <a:r>
              <a:rPr lang="zh-TW" altLang="en-US" sz="2800" dirty="0" smtClean="0"/>
              <a:t>        風速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58%</a:t>
            </a:r>
          </a:p>
          <a:p>
            <a:endParaRPr lang="en-US" altLang="zh-TW" sz="2800" dirty="0"/>
          </a:p>
          <a:p>
            <a:r>
              <a:rPr lang="zh-TW" altLang="en-US" sz="2800" dirty="0"/>
              <a:t> 確認無誤請按完成</a:t>
            </a:r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1899036" y="-206734"/>
            <a:ext cx="2291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目前設置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29785084" y="5811919"/>
            <a:ext cx="434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按完成結束視窗</a:t>
            </a:r>
            <a:endParaRPr lang="zh-TW" altLang="en-US" sz="3600" dirty="0"/>
          </a:p>
        </p:txBody>
      </p:sp>
      <p:cxnSp>
        <p:nvCxnSpPr>
          <p:cNvPr id="94" name="直線單箭頭接點 93"/>
          <p:cNvCxnSpPr/>
          <p:nvPr/>
        </p:nvCxnSpPr>
        <p:spPr>
          <a:xfrm flipH="1">
            <a:off x="32619116" y="5071183"/>
            <a:ext cx="1296145" cy="808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3602769" y="4119403"/>
            <a:ext cx="1463247" cy="992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8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629800" y="-7948264"/>
            <a:ext cx="31179464" cy="2570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排程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-900608" y="6353433"/>
            <a:ext cx="7555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-6445224" y="5661248"/>
            <a:ext cx="6192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這底部</a:t>
            </a:r>
            <a:r>
              <a:rPr lang="zh-TW" altLang="en-US" sz="2400" dirty="0" smtClean="0">
                <a:solidFill>
                  <a:srgbClr val="FF0000"/>
                </a:solidFill>
              </a:rPr>
              <a:t>的字會被切掉不見，要把它用出來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endParaRPr lang="zh-TW" altLang="en-US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1. </a:t>
            </a:r>
            <a:r>
              <a:rPr lang="zh-TW" altLang="en-US" sz="2400" dirty="0">
                <a:solidFill>
                  <a:srgbClr val="FF0000"/>
                </a:solidFill>
              </a:rPr>
              <a:t>排程圖表指令把不必要重複的削去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2. </a:t>
            </a:r>
            <a:r>
              <a:rPr lang="zh-TW" altLang="en-US" sz="2400" dirty="0">
                <a:solidFill>
                  <a:srgbClr val="FF0000"/>
                </a:solidFill>
              </a:rPr>
              <a:t>新增群組的裝置，排程沒有改變，就只同步更動群組的裝置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3. </a:t>
            </a:r>
            <a:r>
              <a:rPr lang="zh-TW" altLang="en-US" sz="2400" dirty="0">
                <a:solidFill>
                  <a:srgbClr val="FF0000"/>
                </a:solidFill>
              </a:rPr>
              <a:t>排程設定，該組時間排程內沒有更動，只有更動群組，也只傳送指令到更改的群組</a:t>
            </a:r>
            <a:endParaRPr lang="zh-TW" altLang="en-US" dirty="0"/>
          </a:p>
        </p:txBody>
      </p:sp>
      <p:pic>
        <p:nvPicPr>
          <p:cNvPr id="4098" name="Picture 2" descr="C:\Users\wu\Desktop\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2" y="1360160"/>
            <a:ext cx="8933234" cy="502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-180528" y="5953720"/>
            <a:ext cx="9577064" cy="787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084168" y="1916832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52320" y="1888282"/>
            <a:ext cx="936104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BLUE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07557" y="1931107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 M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87824" y="1962150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 M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547664" y="1962150"/>
            <a:ext cx="1080120" cy="547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262" y="1938164"/>
            <a:ext cx="1080120" cy="54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-900608" y="2235907"/>
            <a:ext cx="9006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-6378860" y="1988840"/>
            <a:ext cx="59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這裡的按鈕</a:t>
            </a:r>
            <a:r>
              <a:rPr lang="zh-TW" altLang="en-US" sz="2400" dirty="0" smtClean="0">
                <a:solidFill>
                  <a:srgbClr val="FF0000"/>
                </a:solidFill>
              </a:rPr>
              <a:t>數字與英文字中間需空一格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068960" y="-9460432"/>
            <a:ext cx="37948216" cy="3211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C:\Users\wu\Desktop\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98" y="173666"/>
            <a:ext cx="5403157" cy="89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wu\Desktop\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2691680"/>
            <a:ext cx="3456384" cy="61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0" y="-891480"/>
            <a:ext cx="392392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492880" y="-1350830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此處的方框會連在一起  需像這樣分開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483768" y="-891480"/>
            <a:ext cx="1592560" cy="800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306098" y="2924944"/>
            <a:ext cx="5403157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53071" y="3217023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COLOR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993777" y="3198460"/>
            <a:ext cx="715478" cy="3745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BLUE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16967" y="3217023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 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80863" y="3212976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 M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44759" y="3212976"/>
            <a:ext cx="825552" cy="355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08655" y="3207406"/>
            <a:ext cx="825552" cy="35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M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83968" y="1844824"/>
            <a:ext cx="5425287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4"/>
          <a:stretch/>
        </p:blipFill>
        <p:spPr bwMode="auto">
          <a:xfrm>
            <a:off x="4283968" y="-351420"/>
            <a:ext cx="5403157" cy="27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 flipH="1">
            <a:off x="9709255" y="-1166164"/>
            <a:ext cx="2495593" cy="43646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337202" y="2555612"/>
            <a:ext cx="319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上方請</a:t>
            </a:r>
            <a:r>
              <a:rPr lang="zh-TW" altLang="en-US" dirty="0"/>
              <a:t>點</a:t>
            </a:r>
            <a:r>
              <a:rPr lang="zh-TW" altLang="en-US" dirty="0" smtClean="0"/>
              <a:t>選欲控制之群組</a:t>
            </a:r>
            <a:endParaRPr lang="zh-TW" altLang="en-US" dirty="0"/>
          </a:p>
        </p:txBody>
      </p:sp>
      <p:pic>
        <p:nvPicPr>
          <p:cNvPr id="22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76879" r="58028" b="9971"/>
          <a:stretch/>
        </p:blipFill>
        <p:spPr bwMode="auto">
          <a:xfrm>
            <a:off x="6419850" y="6951612"/>
            <a:ext cx="1885950" cy="13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t="76879" r="31366" b="9971"/>
          <a:stretch/>
        </p:blipFill>
        <p:spPr bwMode="auto">
          <a:xfrm>
            <a:off x="4552950" y="6960555"/>
            <a:ext cx="2035274" cy="135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wu\Desktop\1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7" t="76879" r="3755" b="9971"/>
          <a:stretch/>
        </p:blipFill>
        <p:spPr bwMode="auto">
          <a:xfrm>
            <a:off x="7942518" y="6960555"/>
            <a:ext cx="1619097" cy="13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4860032" y="6845746"/>
            <a:ext cx="3445768" cy="1767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8053071" y="5877272"/>
            <a:ext cx="4439809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2600892" y="5277107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起始時間跟模式位子像這樣對調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7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2049</Words>
  <Application>Microsoft Office PowerPoint</Application>
  <PresentationFormat>如螢幕大小 (4:3)</PresentationFormat>
  <Paragraphs>459</Paragraphs>
  <Slides>13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目檢</vt:lpstr>
      <vt:lpstr>PowerPoint 簡報</vt:lpstr>
      <vt:lpstr>PowerPoint 簡報</vt:lpstr>
      <vt:lpstr>PowerPoint 簡報</vt:lpstr>
      <vt:lpstr>PowerPoint 簡報</vt:lpstr>
      <vt:lpstr>1. 多顆燈一起時間校正</vt:lpstr>
      <vt:lpstr>2. 多顆燈一起風扇調整</vt:lpstr>
      <vt:lpstr>3.排程</vt:lpstr>
      <vt:lpstr>PowerPoint 簡報</vt:lpstr>
      <vt:lpstr>3. 排程視窗編輯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</dc:creator>
  <cp:lastModifiedBy>feng</cp:lastModifiedBy>
  <cp:revision>136</cp:revision>
  <dcterms:created xsi:type="dcterms:W3CDTF">2017-12-27T06:09:00Z</dcterms:created>
  <dcterms:modified xsi:type="dcterms:W3CDTF">2018-01-09T15:48:27Z</dcterms:modified>
</cp:coreProperties>
</file>